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45"/>
  </p:notesMasterIdLst>
  <p:handoutMasterIdLst>
    <p:handoutMasterId r:id="rId46"/>
  </p:handoutMasterIdLst>
  <p:sldIdLst>
    <p:sldId id="458" r:id="rId3"/>
    <p:sldId id="526" r:id="rId4"/>
    <p:sldId id="527" r:id="rId5"/>
    <p:sldId id="446" r:id="rId6"/>
    <p:sldId id="475" r:id="rId7"/>
    <p:sldId id="524" r:id="rId8"/>
    <p:sldId id="480" r:id="rId9"/>
    <p:sldId id="528" r:id="rId10"/>
    <p:sldId id="523" r:id="rId11"/>
    <p:sldId id="476" r:id="rId12"/>
    <p:sldId id="514" r:id="rId13"/>
    <p:sldId id="534" r:id="rId14"/>
    <p:sldId id="482" r:id="rId15"/>
    <p:sldId id="516" r:id="rId16"/>
    <p:sldId id="533" r:id="rId17"/>
    <p:sldId id="513" r:id="rId18"/>
    <p:sldId id="506" r:id="rId19"/>
    <p:sldId id="532" r:id="rId20"/>
    <p:sldId id="497" r:id="rId21"/>
    <p:sldId id="499" r:id="rId22"/>
    <p:sldId id="515" r:id="rId23"/>
    <p:sldId id="507" r:id="rId24"/>
    <p:sldId id="478" r:id="rId25"/>
    <p:sldId id="529" r:id="rId26"/>
    <p:sldId id="501" r:id="rId27"/>
    <p:sldId id="521" r:id="rId28"/>
    <p:sldId id="522" r:id="rId29"/>
    <p:sldId id="517" r:id="rId30"/>
    <p:sldId id="491" r:id="rId31"/>
    <p:sldId id="503" r:id="rId32"/>
    <p:sldId id="509" r:id="rId33"/>
    <p:sldId id="530" r:id="rId34"/>
    <p:sldId id="485" r:id="rId35"/>
    <p:sldId id="493" r:id="rId36"/>
    <p:sldId id="518" r:id="rId37"/>
    <p:sldId id="488" r:id="rId38"/>
    <p:sldId id="496" r:id="rId39"/>
    <p:sldId id="502" r:id="rId40"/>
    <p:sldId id="508" r:id="rId41"/>
    <p:sldId id="531" r:id="rId42"/>
    <p:sldId id="486" r:id="rId43"/>
    <p:sldId id="366" r:id="rId44"/>
  </p:sldIdLst>
  <p:sldSz cx="9144000" cy="6858000" type="screen4x3"/>
  <p:notesSz cx="10234613" cy="7099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j2Ve2sm+mFM02TzLBsVWrg==" hashData="4Uv+6EJBKSGr+PeX9mH0yqO4bGw="/>
  <p:extLst>
    <p:ext uri="{521415D9-36F7-43E2-AB2F-B90AF26B5E84}">
      <p14:sectionLst xmlns:p14="http://schemas.microsoft.com/office/powerpoint/2010/main">
        <p14:section name="Default Section" id="{7CD1BE97-A88C-45E7-96FC-53222111E612}">
          <p14:sldIdLst>
            <p14:sldId id="458"/>
            <p14:sldId id="526"/>
            <p14:sldId id="527"/>
            <p14:sldId id="446"/>
            <p14:sldId id="475"/>
            <p14:sldId id="524"/>
            <p14:sldId id="480"/>
            <p14:sldId id="528"/>
            <p14:sldId id="523"/>
            <p14:sldId id="476"/>
            <p14:sldId id="514"/>
            <p14:sldId id="534"/>
            <p14:sldId id="482"/>
            <p14:sldId id="516"/>
            <p14:sldId id="533"/>
            <p14:sldId id="513"/>
            <p14:sldId id="506"/>
            <p14:sldId id="532"/>
            <p14:sldId id="497"/>
            <p14:sldId id="499"/>
            <p14:sldId id="515"/>
            <p14:sldId id="507"/>
            <p14:sldId id="478"/>
            <p14:sldId id="529"/>
            <p14:sldId id="501"/>
            <p14:sldId id="521"/>
            <p14:sldId id="522"/>
            <p14:sldId id="517"/>
            <p14:sldId id="491"/>
            <p14:sldId id="503"/>
            <p14:sldId id="509"/>
            <p14:sldId id="530"/>
            <p14:sldId id="485"/>
            <p14:sldId id="493"/>
            <p14:sldId id="518"/>
            <p14:sldId id="488"/>
            <p14:sldId id="496"/>
            <p14:sldId id="502"/>
            <p14:sldId id="508"/>
            <p14:sldId id="531"/>
            <p14:sldId id="486"/>
            <p14:sldId id="36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660C34"/>
    <a:srgbClr val="FFCC99"/>
    <a:srgbClr val="8C0A32"/>
    <a:srgbClr val="EEA420"/>
    <a:srgbClr val="C1C1C1"/>
    <a:srgbClr val="76D6FF"/>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autoAdjust="0"/>
    <p:restoredTop sz="92410" autoAdjust="0"/>
  </p:normalViewPr>
  <p:slideViewPr>
    <p:cSldViewPr snapToGrid="0" snapToObjects="1">
      <p:cViewPr>
        <p:scale>
          <a:sx n="90" d="100"/>
          <a:sy n="90" d="100"/>
        </p:scale>
        <p:origin x="2840" y="1032"/>
      </p:cViewPr>
      <p:guideLst>
        <p:guide orient="horz" pos="2160"/>
        <p:guide pos="2880"/>
      </p:guideLst>
    </p:cSldViewPr>
  </p:slideViewPr>
  <p:outlineViewPr>
    <p:cViewPr>
      <p:scale>
        <a:sx n="33" d="100"/>
        <a:sy n="33" d="100"/>
      </p:scale>
      <p:origin x="0" y="7110"/>
    </p:cViewPr>
  </p:outlineViewPr>
  <p:notesTextViewPr>
    <p:cViewPr>
      <p:scale>
        <a:sx n="100" d="100"/>
        <a:sy n="100" d="100"/>
      </p:scale>
      <p:origin x="0" y="0"/>
    </p:cViewPr>
  </p:notesTextViewPr>
  <p:sorterViewPr>
    <p:cViewPr varScale="1">
      <p:scale>
        <a:sx n="100" d="100"/>
        <a:sy n="100" d="100"/>
      </p:scale>
      <p:origin x="0" y="-4864"/>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434999" cy="354965"/>
          </a:xfrm>
          <a:prstGeom prst="rect">
            <a:avLst/>
          </a:prstGeom>
        </p:spPr>
        <p:txBody>
          <a:bodyPr vert="horz" lIns="94763" tIns="47381" rIns="94763" bIns="47381" rtlCol="0"/>
          <a:lstStyle>
            <a:lvl1pPr algn="l">
              <a:defRPr sz="1200"/>
            </a:lvl1pPr>
          </a:lstStyle>
          <a:p>
            <a:endParaRPr lang="en-US"/>
          </a:p>
        </p:txBody>
      </p:sp>
      <p:sp>
        <p:nvSpPr>
          <p:cNvPr id="3" name="Date Placeholder 2"/>
          <p:cNvSpPr>
            <a:spLocks noGrp="1"/>
          </p:cNvSpPr>
          <p:nvPr>
            <p:ph type="dt" sz="quarter" idx="1"/>
          </p:nvPr>
        </p:nvSpPr>
        <p:spPr>
          <a:xfrm>
            <a:off x="5797247" y="1"/>
            <a:ext cx="4434999" cy="354965"/>
          </a:xfrm>
          <a:prstGeom prst="rect">
            <a:avLst/>
          </a:prstGeom>
        </p:spPr>
        <p:txBody>
          <a:bodyPr vert="horz" lIns="94763" tIns="47381" rIns="94763" bIns="47381" rtlCol="0"/>
          <a:lstStyle>
            <a:lvl1pPr algn="r">
              <a:defRPr sz="1200"/>
            </a:lvl1pPr>
          </a:lstStyle>
          <a:p>
            <a:fld id="{D3BC29F6-A6DD-4F61-80BC-8372CE9FD9DE}" type="datetimeFigureOut">
              <a:rPr lang="en-US" smtClean="0"/>
              <a:t>8/17/17</a:t>
            </a:fld>
            <a:endParaRPr lang="en-US"/>
          </a:p>
        </p:txBody>
      </p:sp>
      <p:sp>
        <p:nvSpPr>
          <p:cNvPr id="4" name="Footer Placeholder 3"/>
          <p:cNvSpPr>
            <a:spLocks noGrp="1"/>
          </p:cNvSpPr>
          <p:nvPr>
            <p:ph type="ftr" sz="quarter" idx="2"/>
          </p:nvPr>
        </p:nvSpPr>
        <p:spPr>
          <a:xfrm>
            <a:off x="1" y="6743103"/>
            <a:ext cx="4434999" cy="354965"/>
          </a:xfrm>
          <a:prstGeom prst="rect">
            <a:avLst/>
          </a:prstGeom>
        </p:spPr>
        <p:txBody>
          <a:bodyPr vert="horz" lIns="94763" tIns="47381" rIns="94763" bIns="47381" rtlCol="0" anchor="b"/>
          <a:lstStyle>
            <a:lvl1pPr algn="l">
              <a:defRPr sz="1200"/>
            </a:lvl1pPr>
          </a:lstStyle>
          <a:p>
            <a:endParaRPr lang="en-US"/>
          </a:p>
        </p:txBody>
      </p:sp>
      <p:sp>
        <p:nvSpPr>
          <p:cNvPr id="5" name="Slide Number Placeholder 4"/>
          <p:cNvSpPr>
            <a:spLocks noGrp="1"/>
          </p:cNvSpPr>
          <p:nvPr>
            <p:ph type="sldNum" sz="quarter" idx="3"/>
          </p:nvPr>
        </p:nvSpPr>
        <p:spPr>
          <a:xfrm>
            <a:off x="5797247" y="6743103"/>
            <a:ext cx="4434999" cy="354965"/>
          </a:xfrm>
          <a:prstGeom prst="rect">
            <a:avLst/>
          </a:prstGeom>
        </p:spPr>
        <p:txBody>
          <a:bodyPr vert="horz" lIns="94763" tIns="47381" rIns="94763" bIns="47381" rtlCol="0" anchor="b"/>
          <a:lstStyle>
            <a:lvl1pPr algn="r">
              <a:defRPr sz="1200"/>
            </a:lvl1pPr>
          </a:lstStyle>
          <a:p>
            <a:fld id="{902DDF29-4A55-4C77-AAD1-805D88BACC0C}" type="slidenum">
              <a:rPr lang="en-US" smtClean="0"/>
              <a:t>‹#›</a:t>
            </a:fld>
            <a:endParaRPr lang="en-US"/>
          </a:p>
        </p:txBody>
      </p:sp>
    </p:spTree>
    <p:extLst>
      <p:ext uri="{BB962C8B-B14F-4D97-AF65-F5344CB8AC3E}">
        <p14:creationId xmlns:p14="http://schemas.microsoft.com/office/powerpoint/2010/main" val="3515024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434999" cy="354965"/>
          </a:xfrm>
          <a:prstGeom prst="rect">
            <a:avLst/>
          </a:prstGeom>
        </p:spPr>
        <p:txBody>
          <a:bodyPr vert="horz" lIns="94763" tIns="47381" rIns="94763" bIns="47381" rtlCol="0"/>
          <a:lstStyle>
            <a:lvl1pPr algn="l">
              <a:defRPr sz="1200"/>
            </a:lvl1pPr>
          </a:lstStyle>
          <a:p>
            <a:endParaRPr lang="en-US"/>
          </a:p>
        </p:txBody>
      </p:sp>
      <p:sp>
        <p:nvSpPr>
          <p:cNvPr id="3" name="Date Placeholder 2"/>
          <p:cNvSpPr>
            <a:spLocks noGrp="1"/>
          </p:cNvSpPr>
          <p:nvPr>
            <p:ph type="dt" idx="1"/>
          </p:nvPr>
        </p:nvSpPr>
        <p:spPr>
          <a:xfrm>
            <a:off x="5797247" y="1"/>
            <a:ext cx="4434999" cy="354965"/>
          </a:xfrm>
          <a:prstGeom prst="rect">
            <a:avLst/>
          </a:prstGeom>
        </p:spPr>
        <p:txBody>
          <a:bodyPr vert="horz" lIns="94763" tIns="47381" rIns="94763" bIns="47381" rtlCol="0"/>
          <a:lstStyle>
            <a:lvl1pPr algn="r">
              <a:defRPr sz="1200"/>
            </a:lvl1pPr>
          </a:lstStyle>
          <a:p>
            <a:fld id="{3389E6CF-D538-46A2-A5AC-91392F4F4C76}" type="datetimeFigureOut">
              <a:rPr lang="en-US" smtClean="0"/>
              <a:t>8/17/17</a:t>
            </a:fld>
            <a:endParaRPr lang="en-US"/>
          </a:p>
        </p:txBody>
      </p:sp>
      <p:sp>
        <p:nvSpPr>
          <p:cNvPr id="4" name="Slide Image Placeholder 3"/>
          <p:cNvSpPr>
            <a:spLocks noGrp="1" noRot="1" noChangeAspect="1"/>
          </p:cNvSpPr>
          <p:nvPr>
            <p:ph type="sldImg" idx="2"/>
          </p:nvPr>
        </p:nvSpPr>
        <p:spPr>
          <a:xfrm>
            <a:off x="3343275" y="531813"/>
            <a:ext cx="3548063" cy="2662237"/>
          </a:xfrm>
          <a:prstGeom prst="rect">
            <a:avLst/>
          </a:prstGeom>
          <a:noFill/>
          <a:ln w="12700">
            <a:solidFill>
              <a:prstClr val="black"/>
            </a:solidFill>
          </a:ln>
        </p:spPr>
        <p:txBody>
          <a:bodyPr vert="horz" lIns="94763" tIns="47381" rIns="94763" bIns="47381" rtlCol="0" anchor="ctr"/>
          <a:lstStyle/>
          <a:p>
            <a:endParaRPr lang="en-US"/>
          </a:p>
        </p:txBody>
      </p:sp>
      <p:sp>
        <p:nvSpPr>
          <p:cNvPr id="5" name="Notes Placeholder 4"/>
          <p:cNvSpPr>
            <a:spLocks noGrp="1"/>
          </p:cNvSpPr>
          <p:nvPr>
            <p:ph type="body" sz="quarter" idx="3"/>
          </p:nvPr>
        </p:nvSpPr>
        <p:spPr>
          <a:xfrm>
            <a:off x="1023463" y="3372169"/>
            <a:ext cx="8187690" cy="3194685"/>
          </a:xfrm>
          <a:prstGeom prst="rect">
            <a:avLst/>
          </a:prstGeom>
        </p:spPr>
        <p:txBody>
          <a:bodyPr vert="horz" lIns="94763" tIns="47381" rIns="94763" bIns="473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743103"/>
            <a:ext cx="4434999" cy="354965"/>
          </a:xfrm>
          <a:prstGeom prst="rect">
            <a:avLst/>
          </a:prstGeom>
        </p:spPr>
        <p:txBody>
          <a:bodyPr vert="horz" lIns="94763" tIns="47381" rIns="94763" bIns="47381" rtlCol="0" anchor="b"/>
          <a:lstStyle>
            <a:lvl1pPr algn="l">
              <a:defRPr sz="1200"/>
            </a:lvl1pPr>
          </a:lstStyle>
          <a:p>
            <a:endParaRPr lang="en-US"/>
          </a:p>
        </p:txBody>
      </p:sp>
      <p:sp>
        <p:nvSpPr>
          <p:cNvPr id="7" name="Slide Number Placeholder 6"/>
          <p:cNvSpPr>
            <a:spLocks noGrp="1"/>
          </p:cNvSpPr>
          <p:nvPr>
            <p:ph type="sldNum" sz="quarter" idx="5"/>
          </p:nvPr>
        </p:nvSpPr>
        <p:spPr>
          <a:xfrm>
            <a:off x="5797247" y="6743103"/>
            <a:ext cx="4434999" cy="354965"/>
          </a:xfrm>
          <a:prstGeom prst="rect">
            <a:avLst/>
          </a:prstGeom>
        </p:spPr>
        <p:txBody>
          <a:bodyPr vert="horz" lIns="94763" tIns="47381" rIns="94763" bIns="47381" rtlCol="0" anchor="b"/>
          <a:lstStyle>
            <a:lvl1pPr algn="r">
              <a:defRPr sz="1200"/>
            </a:lvl1pPr>
          </a:lstStyle>
          <a:p>
            <a:fld id="{47B4CC4A-6B18-4E55-8B0E-AE50CF777A94}" type="slidenum">
              <a:rPr lang="en-US" smtClean="0"/>
              <a:t>‹#›</a:t>
            </a:fld>
            <a:endParaRPr lang="en-US"/>
          </a:p>
        </p:txBody>
      </p:sp>
    </p:spTree>
    <p:extLst>
      <p:ext uri="{BB962C8B-B14F-4D97-AF65-F5344CB8AC3E}">
        <p14:creationId xmlns:p14="http://schemas.microsoft.com/office/powerpoint/2010/main" val="2930850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32F32279-1DFB-5242-8DE5-7B17A9EB1D47}" type="datetimeFigureOut">
              <a:rPr lang="en-US" smtClean="0"/>
              <a:pPr/>
              <a:t>8/17/17</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903913" y="6492876"/>
            <a:ext cx="2133600" cy="365125"/>
          </a:xfrm>
          <a:prstGeom prst="rect">
            <a:avLst/>
          </a:prstGeom>
        </p:spPr>
        <p:txBody>
          <a:bodyPr/>
          <a:lstStyle/>
          <a:p>
            <a:fld id="{C34C04AF-0BA3-6F44-A8DB-8D089D18E6A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32F32279-1DFB-5242-8DE5-7B17A9EB1D47}" type="datetimeFigureOut">
              <a:rPr lang="en-US" smtClean="0"/>
              <a:pPr/>
              <a:t>8/17/17</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903913" y="6492876"/>
            <a:ext cx="2133600" cy="365125"/>
          </a:xfrm>
          <a:prstGeom prst="rect">
            <a:avLst/>
          </a:prstGeom>
        </p:spPr>
        <p:txBody>
          <a:bodyPr/>
          <a:lstStyle/>
          <a:p>
            <a:fld id="{C34C04AF-0BA3-6F44-A8DB-8D089D18E6A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32F32279-1DFB-5242-8DE5-7B17A9EB1D47}" type="datetimeFigureOut">
              <a:rPr lang="en-US" smtClean="0"/>
              <a:pPr/>
              <a:t>8/17/17</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903913" y="6492876"/>
            <a:ext cx="2133600" cy="365125"/>
          </a:xfrm>
          <a:prstGeom prst="rect">
            <a:avLst/>
          </a:prstGeom>
        </p:spPr>
        <p:txBody>
          <a:bodyPr/>
          <a:lstStyle/>
          <a:p>
            <a:fld id="{C34C04AF-0BA3-6F44-A8DB-8D089D18E6A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3352CB92-D5AA-0E49-BAAF-3363B7674FAD}" type="datetimeFigureOut">
              <a:rPr lang="en-US" smtClean="0"/>
              <a:pPr/>
              <a:t>8/17/17</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9FC1AC24-DBA3-574A-BE37-0D7F93B205EE}"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3165" y="3326948"/>
            <a:ext cx="8229600" cy="1143000"/>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3352CB92-D5AA-0E49-BAAF-3363B7674FAD}" type="datetimeFigureOut">
              <a:rPr lang="en-US" smtClean="0"/>
              <a:pPr/>
              <a:t>8/17/17</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9FC1AC24-DBA3-574A-BE37-0D7F93B205EE}"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3352CB92-D5AA-0E49-BAAF-3363B7674FAD}" type="datetimeFigureOut">
              <a:rPr lang="en-US" smtClean="0"/>
              <a:pPr/>
              <a:t>8/17/17</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9FC1AC24-DBA3-574A-BE37-0D7F93B205EE}"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33165" y="3326948"/>
            <a:ext cx="8229600" cy="1143000"/>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3352CB92-D5AA-0E49-BAAF-3363B7674FAD}" type="datetimeFigureOut">
              <a:rPr lang="en-US" smtClean="0"/>
              <a:pPr/>
              <a:t>8/17/17</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9FC1AC24-DBA3-574A-BE37-0D7F93B205EE}"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3165" y="3326948"/>
            <a:ext cx="8229600" cy="1143000"/>
          </a:xfrm>
          <a:prstGeom prst="rect">
            <a:avLst/>
          </a:prstGeo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7" y="1535113"/>
            <a:ext cx="4041775"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457200" y="6356351"/>
            <a:ext cx="2133600" cy="365125"/>
          </a:xfrm>
          <a:prstGeom prst="rect">
            <a:avLst/>
          </a:prstGeom>
        </p:spPr>
        <p:txBody>
          <a:bodyPr/>
          <a:lstStyle/>
          <a:p>
            <a:fld id="{3352CB92-D5AA-0E49-BAAF-3363B7674FAD}" type="datetimeFigureOut">
              <a:rPr lang="en-US" smtClean="0"/>
              <a:pPr/>
              <a:t>8/17/17</a:t>
            </a:fld>
            <a:endParaRPr lang="en-US"/>
          </a:p>
        </p:txBody>
      </p:sp>
      <p:sp>
        <p:nvSpPr>
          <p:cNvPr id="8" name="Footer Placeholder 7"/>
          <p:cNvSpPr>
            <a:spLocks noGrp="1"/>
          </p:cNvSpPr>
          <p:nvPr>
            <p:ph type="ftr" sz="quarter" idx="11"/>
          </p:nvPr>
        </p:nvSpPr>
        <p:spPr>
          <a:xfrm>
            <a:off x="3124200" y="6356351"/>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1"/>
            <a:ext cx="2133600" cy="365125"/>
          </a:xfrm>
          <a:prstGeom prst="rect">
            <a:avLst/>
          </a:prstGeom>
        </p:spPr>
        <p:txBody>
          <a:bodyPr/>
          <a:lstStyle/>
          <a:p>
            <a:fld id="{9FC1AC24-DBA3-574A-BE37-0D7F93B205EE}"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3165" y="3326948"/>
            <a:ext cx="8229600" cy="1143000"/>
          </a:xfrm>
          <a:prstGeom prst="rect">
            <a:avLst/>
          </a:prstGeom>
        </p:spPr>
        <p:txBody>
          <a:bodyPr/>
          <a:lstStyle/>
          <a:p>
            <a:r>
              <a:rPr lang="en-GB"/>
              <a:t>Click to edit Master title style</a:t>
            </a:r>
            <a:endParaRPr lang="en-US"/>
          </a:p>
        </p:txBody>
      </p:sp>
      <p:sp>
        <p:nvSpPr>
          <p:cNvPr id="3" name="Date Placeholder 2"/>
          <p:cNvSpPr>
            <a:spLocks noGrp="1"/>
          </p:cNvSpPr>
          <p:nvPr>
            <p:ph type="dt" sz="half" idx="10"/>
          </p:nvPr>
        </p:nvSpPr>
        <p:spPr>
          <a:xfrm>
            <a:off x="457200" y="6356351"/>
            <a:ext cx="2133600" cy="365125"/>
          </a:xfrm>
          <a:prstGeom prst="rect">
            <a:avLst/>
          </a:prstGeom>
        </p:spPr>
        <p:txBody>
          <a:bodyPr/>
          <a:lstStyle/>
          <a:p>
            <a:fld id="{3352CB92-D5AA-0E49-BAAF-3363B7674FAD}" type="datetimeFigureOut">
              <a:rPr lang="en-US" smtClean="0"/>
              <a:pPr/>
              <a:t>8/17/17</a:t>
            </a:fld>
            <a:endParaRPr lang="en-US"/>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9FC1AC24-DBA3-574A-BE37-0D7F93B205EE}"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fld id="{3352CB92-D5AA-0E49-BAAF-3363B7674FAD}" type="datetimeFigureOut">
              <a:rPr lang="en-US" smtClean="0"/>
              <a:pPr/>
              <a:t>8/17/17</a:t>
            </a:fld>
            <a:endParaRPr lang="en-US"/>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1"/>
            <a:ext cx="2133600" cy="365125"/>
          </a:xfrm>
          <a:prstGeom prst="rect">
            <a:avLst/>
          </a:prstGeom>
        </p:spPr>
        <p:txBody>
          <a:bodyPr/>
          <a:lstStyle/>
          <a:p>
            <a:fld id="{9FC1AC24-DBA3-574A-BE37-0D7F93B205EE}"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3352CB92-D5AA-0E49-BAAF-3363B7674FAD}" type="datetimeFigureOut">
              <a:rPr lang="en-US" smtClean="0"/>
              <a:pPr/>
              <a:t>8/17/17</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9FC1AC24-DBA3-574A-BE37-0D7F93B205E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32F32279-1DFB-5242-8DE5-7B17A9EB1D47}" type="datetimeFigureOut">
              <a:rPr lang="en-US" smtClean="0"/>
              <a:pPr/>
              <a:t>8/17/17</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903913" y="6492876"/>
            <a:ext cx="2133600" cy="365125"/>
          </a:xfrm>
          <a:prstGeom prst="rect">
            <a:avLst/>
          </a:prstGeom>
        </p:spPr>
        <p:txBody>
          <a:bodyPr/>
          <a:lstStyle/>
          <a:p>
            <a:fld id="{C34C04AF-0BA3-6F44-A8DB-8D089D18E6A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a:prstGeom prst="rect">
            <a:avLst/>
          </a:prstGeo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3352CB92-D5AA-0E49-BAAF-3363B7674FAD}" type="datetimeFigureOut">
              <a:rPr lang="en-US" smtClean="0"/>
              <a:pPr/>
              <a:t>8/17/17</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9FC1AC24-DBA3-574A-BE37-0D7F93B205EE}"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33165" y="3326948"/>
            <a:ext cx="8229600" cy="1143000"/>
          </a:xfrm>
          <a:prstGeom prst="rect">
            <a:avLst/>
          </a:prstGeom>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3352CB92-D5AA-0E49-BAAF-3363B7674FAD}" type="datetimeFigureOut">
              <a:rPr lang="en-US" smtClean="0"/>
              <a:pPr/>
              <a:t>8/17/17</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9FC1AC24-DBA3-574A-BE37-0D7F93B205EE}"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9"/>
            <a:ext cx="6019800" cy="58515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3352CB92-D5AA-0E49-BAAF-3363B7674FAD}" type="datetimeFigureOut">
              <a:rPr lang="en-US" smtClean="0"/>
              <a:pPr/>
              <a:t>8/17/17</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9FC1AC24-DBA3-574A-BE37-0D7F93B205E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32F32279-1DFB-5242-8DE5-7B17A9EB1D47}" type="datetimeFigureOut">
              <a:rPr lang="en-US" smtClean="0"/>
              <a:pPr/>
              <a:t>8/17/17</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903913" y="6492876"/>
            <a:ext cx="2133600" cy="365125"/>
          </a:xfrm>
          <a:prstGeom prst="rect">
            <a:avLst/>
          </a:prstGeom>
        </p:spPr>
        <p:txBody>
          <a:bodyPr/>
          <a:lstStyle/>
          <a:p>
            <a:fld id="{C34C04AF-0BA3-6F44-A8DB-8D089D18E6A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32F32279-1DFB-5242-8DE5-7B17A9EB1D47}" type="datetimeFigureOut">
              <a:rPr lang="en-US" smtClean="0"/>
              <a:pPr/>
              <a:t>8/17/17</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903913" y="6492876"/>
            <a:ext cx="2133600" cy="365125"/>
          </a:xfrm>
          <a:prstGeom prst="rect">
            <a:avLst/>
          </a:prstGeom>
        </p:spPr>
        <p:txBody>
          <a:bodyPr/>
          <a:lstStyle/>
          <a:p>
            <a:fld id="{C34C04AF-0BA3-6F44-A8DB-8D089D18E6A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457200" y="6356351"/>
            <a:ext cx="2133600" cy="365125"/>
          </a:xfrm>
          <a:prstGeom prst="rect">
            <a:avLst/>
          </a:prstGeom>
        </p:spPr>
        <p:txBody>
          <a:bodyPr/>
          <a:lstStyle/>
          <a:p>
            <a:fld id="{32F32279-1DFB-5242-8DE5-7B17A9EB1D47}" type="datetimeFigureOut">
              <a:rPr lang="en-US" smtClean="0"/>
              <a:pPr/>
              <a:t>8/17/17</a:t>
            </a:fld>
            <a:endParaRPr lang="en-US"/>
          </a:p>
        </p:txBody>
      </p:sp>
      <p:sp>
        <p:nvSpPr>
          <p:cNvPr id="8" name="Footer Placeholder 7"/>
          <p:cNvSpPr>
            <a:spLocks noGrp="1"/>
          </p:cNvSpPr>
          <p:nvPr>
            <p:ph type="ftr" sz="quarter" idx="11"/>
          </p:nvPr>
        </p:nvSpPr>
        <p:spPr>
          <a:xfrm>
            <a:off x="3124200" y="6356351"/>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903913" y="6492876"/>
            <a:ext cx="2133600" cy="365125"/>
          </a:xfrm>
          <a:prstGeom prst="rect">
            <a:avLst/>
          </a:prstGeom>
        </p:spPr>
        <p:txBody>
          <a:bodyPr/>
          <a:lstStyle/>
          <a:p>
            <a:fld id="{C34C04AF-0BA3-6F44-A8DB-8D089D18E6A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a:xfrm>
            <a:off x="457200" y="6356351"/>
            <a:ext cx="2133600" cy="365125"/>
          </a:xfrm>
          <a:prstGeom prst="rect">
            <a:avLst/>
          </a:prstGeom>
        </p:spPr>
        <p:txBody>
          <a:bodyPr/>
          <a:lstStyle/>
          <a:p>
            <a:fld id="{32F32279-1DFB-5242-8DE5-7B17A9EB1D47}" type="datetimeFigureOut">
              <a:rPr lang="en-US" smtClean="0"/>
              <a:pPr/>
              <a:t>8/17/17</a:t>
            </a:fld>
            <a:endParaRPr lang="en-US"/>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903913" y="6492876"/>
            <a:ext cx="2133600" cy="365125"/>
          </a:xfrm>
          <a:prstGeom prst="rect">
            <a:avLst/>
          </a:prstGeom>
        </p:spPr>
        <p:txBody>
          <a:bodyPr/>
          <a:lstStyle/>
          <a:p>
            <a:fld id="{C34C04AF-0BA3-6F44-A8DB-8D089D18E6A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fld id="{32F32279-1DFB-5242-8DE5-7B17A9EB1D47}" type="datetimeFigureOut">
              <a:rPr lang="en-US" smtClean="0"/>
              <a:pPr/>
              <a:t>8/17/17</a:t>
            </a:fld>
            <a:endParaRPr lang="en-US"/>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903913" y="6492876"/>
            <a:ext cx="2133600" cy="365125"/>
          </a:xfrm>
          <a:prstGeom prst="rect">
            <a:avLst/>
          </a:prstGeom>
        </p:spPr>
        <p:txBody>
          <a:bodyPr/>
          <a:lstStyle/>
          <a:p>
            <a:fld id="{C34C04AF-0BA3-6F44-A8DB-8D089D18E6A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32F32279-1DFB-5242-8DE5-7B17A9EB1D47}" type="datetimeFigureOut">
              <a:rPr lang="en-US" smtClean="0"/>
              <a:pPr/>
              <a:t>8/17/17</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903913" y="6492876"/>
            <a:ext cx="2133600" cy="365125"/>
          </a:xfrm>
          <a:prstGeom prst="rect">
            <a:avLst/>
          </a:prstGeom>
        </p:spPr>
        <p:txBody>
          <a:bodyPr/>
          <a:lstStyle/>
          <a:p>
            <a:fld id="{C34C04AF-0BA3-6F44-A8DB-8D089D18E6A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32F32279-1DFB-5242-8DE5-7B17A9EB1D47}" type="datetimeFigureOut">
              <a:rPr lang="en-US" smtClean="0"/>
              <a:pPr/>
              <a:t>8/17/17</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903913" y="6492876"/>
            <a:ext cx="2133600" cy="365125"/>
          </a:xfrm>
          <a:prstGeom prst="rect">
            <a:avLst/>
          </a:prstGeom>
        </p:spPr>
        <p:txBody>
          <a:bodyPr/>
          <a:lstStyle/>
          <a:p>
            <a:fld id="{C34C04AF-0BA3-6F44-A8DB-8D089D18E6A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0"/>
            <a:ext cx="9141472" cy="6856104"/>
          </a:xfrm>
          <a:prstGeom prst="rect">
            <a:avLst/>
          </a:prstGeom>
        </p:spPr>
      </p:pic>
      <p:sp>
        <p:nvSpPr>
          <p:cNvPr id="2" name="Title Placeholder 1"/>
          <p:cNvSpPr>
            <a:spLocks noGrp="1"/>
          </p:cNvSpPr>
          <p:nvPr>
            <p:ph type="title"/>
          </p:nvPr>
        </p:nvSpPr>
        <p:spPr>
          <a:xfrm>
            <a:off x="457200" y="110881"/>
            <a:ext cx="8229600" cy="637987"/>
          </a:xfrm>
          <a:prstGeom prst="rect">
            <a:avLst/>
          </a:prstGeom>
        </p:spPr>
        <p:txBody>
          <a:bodyPr vert="horz" lIns="91440" tIns="45720" rIns="91440" bIns="45720" rtlCol="0" anchor="ctr">
            <a:normAutofit/>
          </a:bodyPr>
          <a:lstStyle/>
          <a:p>
            <a:r>
              <a:rPr lang="en-GB" dirty="0"/>
              <a:t>TITLE TO GO HERE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Rectangle 7"/>
          <p:cNvSpPr/>
          <p:nvPr userDrawn="1"/>
        </p:nvSpPr>
        <p:spPr>
          <a:xfrm>
            <a:off x="8411635" y="6483853"/>
            <a:ext cx="550333" cy="276999"/>
          </a:xfrm>
          <a:prstGeom prst="rect">
            <a:avLst/>
          </a:prstGeom>
        </p:spPr>
        <p:txBody>
          <a:bodyPr wrap="square" anchor="ctr">
            <a:spAutoFit/>
          </a:bodyPr>
          <a:lstStyle/>
          <a:p>
            <a:pPr algn="ctr"/>
            <a:fld id="{D3E2F691-E059-DE45-BED1-F2F3E8547E09}" type="slidenum">
              <a:rPr lang="en-US" sz="1200" b="1" smtClean="0">
                <a:solidFill>
                  <a:schemeClr val="bg1"/>
                </a:solidFill>
                <a:latin typeface="Arial"/>
                <a:cs typeface="Arial"/>
              </a:rPr>
              <a:pPr algn="ctr"/>
              <a:t>‹#›</a:t>
            </a:fld>
            <a:endParaRPr lang="en-US" sz="1200" b="1">
              <a:solidFill>
                <a:schemeClr val="bg1"/>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200" b="0" i="0" kern="1200">
          <a:solidFill>
            <a:schemeClr val="bg1"/>
          </a:solidFill>
          <a:latin typeface="Arial Bold"/>
          <a:ea typeface="+mj-ea"/>
          <a:cs typeface="Arial Bold"/>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7.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7.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7.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7.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41.tiff"/><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 Id="rId3"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 Id="rId3" Type="http://schemas.openxmlformats.org/officeDocument/2006/relationships/image" Target="../media/image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ectangle 5"/>
          <p:cNvSpPr txBox="1">
            <a:spLocks noChangeArrowheads="1"/>
          </p:cNvSpPr>
          <p:nvPr/>
        </p:nvSpPr>
        <p:spPr bwMode="auto">
          <a:xfrm>
            <a:off x="495300" y="1682982"/>
            <a:ext cx="6913033" cy="126803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3600" dirty="0" smtClean="0">
                <a:solidFill>
                  <a:schemeClr val="bg1"/>
                </a:solidFill>
                <a:latin typeface="Fiba"/>
                <a:ea typeface="+mj-ea"/>
                <a:cs typeface="Fiba"/>
              </a:rPr>
              <a:t>UNSPORTSMANLIKE FOUL</a:t>
            </a:r>
          </a:p>
          <a:p>
            <a:pPr lvl="0" defTabSz="914400" fontAlgn="base">
              <a:spcBef>
                <a:spcPct val="0"/>
              </a:spcBef>
              <a:spcAft>
                <a:spcPct val="0"/>
              </a:spcAft>
              <a:defRPr/>
            </a:pPr>
            <a:r>
              <a:rPr lang="en-US" sz="3600" dirty="0">
                <a:solidFill>
                  <a:schemeClr val="bg1"/>
                </a:solidFill>
                <a:latin typeface="Fiba"/>
                <a:cs typeface="Fiba"/>
              </a:rPr>
              <a:t>2017 RULES </a:t>
            </a:r>
            <a:r>
              <a:rPr lang="en-US" sz="3600" dirty="0" smtClean="0">
                <a:solidFill>
                  <a:schemeClr val="bg1"/>
                </a:solidFill>
                <a:latin typeface="Fiba"/>
                <a:cs typeface="Fiba"/>
              </a:rPr>
              <a:t> / ART </a:t>
            </a:r>
            <a:r>
              <a:rPr lang="en-US" sz="3600" dirty="0">
                <a:solidFill>
                  <a:schemeClr val="bg1"/>
                </a:solidFill>
                <a:latin typeface="Fiba"/>
                <a:cs typeface="Fiba"/>
              </a:rPr>
              <a:t>37</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3600" dirty="0">
              <a:solidFill>
                <a:schemeClr val="bg1"/>
              </a:solidFill>
              <a:latin typeface="Fiba"/>
              <a:ea typeface="+mj-ea"/>
              <a:cs typeface="Fiba"/>
            </a:endParaRPr>
          </a:p>
        </p:txBody>
      </p:sp>
      <p:sp>
        <p:nvSpPr>
          <p:cNvPr id="2" name="Suorakulmio 1"/>
          <p:cNvSpPr/>
          <p:nvPr/>
        </p:nvSpPr>
        <p:spPr>
          <a:xfrm>
            <a:off x="435950" y="2769527"/>
            <a:ext cx="184666" cy="769441"/>
          </a:xfrm>
          <a:prstGeom prst="rect">
            <a:avLst/>
          </a:prstGeom>
        </p:spPr>
        <p:txBody>
          <a:bodyPr wrap="none">
            <a:spAutoFit/>
          </a:bodyPr>
          <a:lstStyle/>
          <a:p>
            <a:pPr lvl="0" defTabSz="914400" fontAlgn="base">
              <a:spcBef>
                <a:spcPct val="0"/>
              </a:spcBef>
              <a:spcAft>
                <a:spcPct val="0"/>
              </a:spcAft>
              <a:defRPr/>
            </a:pPr>
            <a:endParaRPr lang="en-US" sz="4400" dirty="0">
              <a:solidFill>
                <a:schemeClr val="bg1"/>
              </a:solidFill>
              <a:latin typeface="Fiba"/>
              <a:cs typeface="Fiba"/>
            </a:endParaRPr>
          </a:p>
        </p:txBody>
      </p:sp>
    </p:spTree>
    <p:extLst>
      <p:ext uri="{BB962C8B-B14F-4D97-AF65-F5344CB8AC3E}">
        <p14:creationId xmlns:p14="http://schemas.microsoft.com/office/powerpoint/2010/main" val="25406849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87526"/>
            <a:ext cx="8229600" cy="637987"/>
          </a:xfrm>
        </p:spPr>
        <p:txBody>
          <a:bodyPr>
            <a:normAutofit fontScale="90000"/>
          </a:bodyPr>
          <a:lstStyle/>
          <a:p>
            <a:r>
              <a:rPr lang="es-ES" sz="2400" dirty="0">
                <a:solidFill>
                  <a:srgbClr val="FFFFFF"/>
                </a:solidFill>
                <a:latin typeface="Fiba" panose="02010500040101020104" pitchFamily="2" charset="0"/>
                <a:ea typeface="+mn-ea"/>
                <a:cs typeface="+mn-cs"/>
              </a:rPr>
              <a:t>ART. 37  </a:t>
            </a:r>
            <a:r>
              <a:rPr lang="es-ES" sz="2400" dirty="0" err="1">
                <a:solidFill>
                  <a:srgbClr val="FFFFFF"/>
                </a:solidFill>
                <a:latin typeface="Fiba" panose="02010500040101020104" pitchFamily="2" charset="0"/>
                <a:ea typeface="+mn-ea"/>
                <a:cs typeface="+mn-cs"/>
              </a:rPr>
              <a:t>unsportsmanlike</a:t>
            </a:r>
            <a:r>
              <a:rPr lang="es-ES" sz="2400" dirty="0">
                <a:solidFill>
                  <a:srgbClr val="FFFFFF"/>
                </a:solidFill>
                <a:latin typeface="Fiba" panose="02010500040101020104" pitchFamily="2" charset="0"/>
                <a:ea typeface="+mn-ea"/>
                <a:cs typeface="+mn-cs"/>
              </a:rPr>
              <a:t> </a:t>
            </a:r>
            <a:r>
              <a:rPr lang="es-ES" sz="2400" dirty="0" err="1">
                <a:solidFill>
                  <a:srgbClr val="FFFFFF"/>
                </a:solidFill>
                <a:latin typeface="Fiba" panose="02010500040101020104" pitchFamily="2" charset="0"/>
                <a:ea typeface="+mn-ea"/>
                <a:cs typeface="+mn-cs"/>
              </a:rPr>
              <a:t>foul</a:t>
            </a:r>
            <a:r>
              <a:rPr lang="es-ES" sz="2400" dirty="0">
                <a:solidFill>
                  <a:srgbClr val="FFFFFF"/>
                </a:solidFill>
                <a:latin typeface="Fiba" panose="02010500040101020104" pitchFamily="2" charset="0"/>
                <a:ea typeface="+mn-ea"/>
                <a:cs typeface="+mn-cs"/>
              </a:rPr>
              <a:t/>
            </a:r>
            <a:br>
              <a:rPr lang="es-ES" sz="2400" dirty="0">
                <a:solidFill>
                  <a:srgbClr val="FFFFFF"/>
                </a:solidFill>
                <a:latin typeface="Fiba" panose="02010500040101020104" pitchFamily="2" charset="0"/>
                <a:ea typeface="+mn-ea"/>
                <a:cs typeface="+mn-cs"/>
              </a:rPr>
            </a:br>
            <a:r>
              <a:rPr lang="es-ES" sz="2400" dirty="0" err="1" smtClean="0">
                <a:solidFill>
                  <a:srgbClr val="FFFFFF"/>
                </a:solidFill>
                <a:latin typeface="Fiba" panose="02010500040101020104" pitchFamily="2" charset="0"/>
                <a:ea typeface="+mn-ea"/>
                <a:cs typeface="+mn-cs"/>
              </a:rPr>
              <a:t>five</a:t>
            </a:r>
            <a:r>
              <a:rPr lang="es-ES" sz="2400" dirty="0" smtClean="0">
                <a:solidFill>
                  <a:srgbClr val="FFFFFF"/>
                </a:solidFill>
                <a:latin typeface="Fiba" panose="02010500040101020104" pitchFamily="2" charset="0"/>
                <a:ea typeface="+mn-ea"/>
                <a:cs typeface="+mn-cs"/>
              </a:rPr>
              <a:t> </a:t>
            </a:r>
            <a:r>
              <a:rPr lang="es-ES" sz="2400" dirty="0" err="1" smtClean="0">
                <a:solidFill>
                  <a:srgbClr val="FFFFFF"/>
                </a:solidFill>
                <a:latin typeface="Fiba" panose="02010500040101020104" pitchFamily="2" charset="0"/>
                <a:ea typeface="+mn-ea"/>
                <a:cs typeface="+mn-cs"/>
              </a:rPr>
              <a:t>criteria</a:t>
            </a:r>
            <a:endParaRPr lang="es-ES_tradnl" sz="2400" dirty="0">
              <a:solidFill>
                <a:srgbClr val="FFFFFF"/>
              </a:solidFill>
              <a:latin typeface="Fiba" panose="02010500040101020104" pitchFamily="2" charset="0"/>
              <a:ea typeface="+mn-ea"/>
              <a:cs typeface="+mn-cs"/>
            </a:endParaRPr>
          </a:p>
        </p:txBody>
      </p:sp>
      <p:sp>
        <p:nvSpPr>
          <p:cNvPr id="5" name="Marcador de contenido 4"/>
          <p:cNvSpPr>
            <a:spLocks noGrp="1"/>
          </p:cNvSpPr>
          <p:nvPr>
            <p:ph idx="1"/>
          </p:nvPr>
        </p:nvSpPr>
        <p:spPr>
          <a:xfrm>
            <a:off x="1471613" y="1765731"/>
            <a:ext cx="7319962" cy="3973124"/>
          </a:xfrm>
        </p:spPr>
        <p:txBody>
          <a:bodyPr>
            <a:normAutofit/>
          </a:bodyPr>
          <a:lstStyle/>
          <a:p>
            <a:pPr marL="85725" lvl="1" indent="0" algn="just">
              <a:buNone/>
            </a:pPr>
            <a:r>
              <a:rPr lang="en-GB" sz="2000" dirty="0">
                <a:latin typeface="Univers 57 Condensed" charset="0"/>
                <a:ea typeface="Univers 57 Condensed" charset="0"/>
                <a:cs typeface="Univers 57 Condensed" charset="0"/>
              </a:rPr>
              <a:t>Contact by the defensive player from behind or laterally on an opponent in an attempt to stop the fast break and there is no defensive player between the offensive player and the opponent’s basket.</a:t>
            </a:r>
            <a:r>
              <a:rPr lang="fi-FI" sz="2000" dirty="0">
                <a:latin typeface="Univers 57 Condensed" charset="0"/>
                <a:ea typeface="Univers 57 Condensed" charset="0"/>
                <a:cs typeface="Univers 57 Condensed" charset="0"/>
              </a:rPr>
              <a:t> </a:t>
            </a:r>
          </a:p>
          <a:p>
            <a:pPr marL="361950" lvl="1" indent="-276225" algn="just">
              <a:buNone/>
            </a:pPr>
            <a:r>
              <a:rPr lang="en-GB" sz="2000" b="1" u="sng" dirty="0" smtClean="0">
                <a:solidFill>
                  <a:srgbClr val="FF0000"/>
                </a:solidFill>
                <a:latin typeface="Univers 57 Condensed" charset="0"/>
                <a:ea typeface="Univers 57 Condensed" charset="0"/>
                <a:cs typeface="Univers 57 Condensed" charset="0"/>
              </a:rPr>
              <a:t>This </a:t>
            </a:r>
            <a:r>
              <a:rPr lang="en-GB" sz="2000" b="1" u="sng" dirty="0">
                <a:solidFill>
                  <a:srgbClr val="FF0000"/>
                </a:solidFill>
                <a:latin typeface="Univers 57 Condensed" charset="0"/>
                <a:ea typeface="Univers 57 Condensed" charset="0"/>
                <a:cs typeface="Univers 57 Condensed" charset="0"/>
              </a:rPr>
              <a:t>applies until the offensive player begins his act of shooting.</a:t>
            </a:r>
          </a:p>
          <a:p>
            <a:pPr marL="361950" lvl="1" indent="-276225" algn="just">
              <a:buNone/>
            </a:pPr>
            <a:endParaRPr lang="en-GB" sz="2000" b="1" u="sng" dirty="0">
              <a:solidFill>
                <a:srgbClr val="FF0000"/>
              </a:solidFill>
              <a:latin typeface="Univers 57 Condensed" charset="0"/>
              <a:ea typeface="Univers 57 Condensed" charset="0"/>
              <a:cs typeface="Univers 57 Condensed" charset="0"/>
            </a:endParaRPr>
          </a:p>
          <a:p>
            <a:pPr marL="85725" lvl="1" indent="0" algn="just">
              <a:buNone/>
            </a:pPr>
            <a:r>
              <a:rPr lang="en-GB" sz="2000" dirty="0">
                <a:latin typeface="Univers 57 Condensed" charset="0"/>
                <a:ea typeface="Univers 57 Condensed" charset="0"/>
                <a:cs typeface="Univers 57 Condensed" charset="0"/>
              </a:rPr>
              <a:t>Contact by the defensive player on an opponent on the court during the last 2 minutes in the fourth period and in each extra period, when the ball is out-of-bounds for a throw-in and still in the hands of the official or at the disposal of the player taking the throw-in</a:t>
            </a:r>
            <a:r>
              <a:rPr lang="en-GB" sz="1900" dirty="0">
                <a:latin typeface="Univers 57 Condensed" charset="0"/>
                <a:ea typeface="Univers 57 Condensed" charset="0"/>
                <a:cs typeface="Univers 57 Condensed" charset="0"/>
              </a:rPr>
              <a:t>.</a:t>
            </a:r>
            <a:endParaRPr lang="es-ES_tradnl" sz="1000" dirty="0"/>
          </a:p>
        </p:txBody>
      </p:sp>
      <p:sp>
        <p:nvSpPr>
          <p:cNvPr id="6" name="Rectángulo: esquinas redondeadas 7"/>
          <p:cNvSpPr/>
          <p:nvPr/>
        </p:nvSpPr>
        <p:spPr>
          <a:xfrm>
            <a:off x="457200" y="1765731"/>
            <a:ext cx="857248" cy="780825"/>
          </a:xfrm>
          <a:prstGeom prst="roundRect">
            <a:avLst/>
          </a:prstGeom>
          <a:solidFill>
            <a:srgbClr val="8C0A3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4000" smtClean="0">
                <a:latin typeface="Fiba" panose="02010500040101020104" pitchFamily="2" charset="0"/>
              </a:rPr>
              <a:t>C4</a:t>
            </a:r>
            <a:endParaRPr lang="es-ES_tradnl" sz="4000" dirty="0">
              <a:latin typeface="Fiba" panose="02010500040101020104" pitchFamily="2" charset="0"/>
            </a:endParaRPr>
          </a:p>
        </p:txBody>
      </p:sp>
      <p:sp>
        <p:nvSpPr>
          <p:cNvPr id="7" name="Rectángulo: esquinas redondeadas 7"/>
          <p:cNvSpPr/>
          <p:nvPr/>
        </p:nvSpPr>
        <p:spPr>
          <a:xfrm>
            <a:off x="457200" y="3752293"/>
            <a:ext cx="857248" cy="780825"/>
          </a:xfrm>
          <a:prstGeom prst="roundRect">
            <a:avLst/>
          </a:prstGeom>
          <a:solidFill>
            <a:srgbClr val="8C0A3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4000" smtClean="0">
                <a:latin typeface="Fiba" panose="02010500040101020104" pitchFamily="2" charset="0"/>
              </a:rPr>
              <a:t>C5</a:t>
            </a:r>
            <a:endParaRPr lang="es-ES_tradnl" sz="4000" dirty="0">
              <a:latin typeface="Fiba" panose="02010500040101020104" pitchFamily="2" charset="0"/>
            </a:endParaRPr>
          </a:p>
        </p:txBody>
      </p:sp>
    </p:spTree>
    <p:extLst>
      <p:ext uri="{BB962C8B-B14F-4D97-AF65-F5344CB8AC3E}">
        <p14:creationId xmlns:p14="http://schemas.microsoft.com/office/powerpoint/2010/main" val="2117139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0" indent="0" algn="just">
              <a:buNone/>
            </a:pPr>
            <a:r>
              <a:rPr lang="en-US" sz="1800" dirty="0"/>
              <a:t>There is </a:t>
            </a:r>
            <a:r>
              <a:rPr lang="en-US" sz="1800" b="1" dirty="0">
                <a:solidFill>
                  <a:srgbClr val="FF0000"/>
                </a:solidFill>
              </a:rPr>
              <a:t>only ONE new criteria </a:t>
            </a:r>
            <a:r>
              <a:rPr lang="en-US" sz="1800" dirty="0"/>
              <a:t>added to the existing 2014 rules, after the latest development of the game and the actions by players guided in most of cases by coaches.</a:t>
            </a:r>
          </a:p>
          <a:p>
            <a:pPr marL="0" indent="0" algn="just">
              <a:buNone/>
            </a:pPr>
            <a:r>
              <a:rPr lang="en-US" sz="1800" dirty="0"/>
              <a:t>The purpose of the new rule is to clean the game from not normal basketball actions which damage the </a:t>
            </a:r>
            <a:r>
              <a:rPr lang="en-US" sz="1800" dirty="0" smtClean="0"/>
              <a:t>spectacle and dynamic of the game </a:t>
            </a:r>
            <a:r>
              <a:rPr lang="en-US" sz="1800" dirty="0"/>
              <a:t>with unnecessary contacts, out of the intent and spirit of the rules.</a:t>
            </a:r>
          </a:p>
          <a:p>
            <a:pPr marL="0" indent="0" algn="just">
              <a:buNone/>
            </a:pPr>
            <a:r>
              <a:rPr lang="en-US" sz="1800" dirty="0"/>
              <a:t>In order to interpreted correctly and consistently the rules must follow the criteria below:</a:t>
            </a:r>
          </a:p>
          <a:p>
            <a:pPr marL="0" indent="0" algn="just">
              <a:buNone/>
            </a:pPr>
            <a:endParaRPr lang="en-US" sz="2000" dirty="0"/>
          </a:p>
          <a:p>
            <a:r>
              <a:rPr lang="en-US" sz="2000" dirty="0">
                <a:solidFill>
                  <a:srgbClr val="FF0000"/>
                </a:solidFill>
              </a:rPr>
              <a:t>Not a legitimate effort to play directly the ball</a:t>
            </a:r>
          </a:p>
          <a:p>
            <a:r>
              <a:rPr lang="en-US" sz="2000" dirty="0">
                <a:solidFill>
                  <a:srgbClr val="FF0000"/>
                </a:solidFill>
              </a:rPr>
              <a:t>Not a normal basketball play</a:t>
            </a:r>
          </a:p>
          <a:p>
            <a:r>
              <a:rPr lang="en-US" sz="2000" dirty="0">
                <a:solidFill>
                  <a:srgbClr val="FF0000"/>
                </a:solidFill>
              </a:rPr>
              <a:t>Intent to make a foul being out of LGP (active)</a:t>
            </a:r>
          </a:p>
          <a:p>
            <a:r>
              <a:rPr lang="en-US" sz="2000" dirty="0">
                <a:solidFill>
                  <a:srgbClr val="FF0000"/>
                </a:solidFill>
              </a:rPr>
              <a:t>Being in LGP to play defense according to the rules</a:t>
            </a:r>
            <a:r>
              <a:rPr lang="en-US" sz="2400" dirty="0"/>
              <a:t>.</a:t>
            </a:r>
            <a:endParaRPr lang="es-ES" sz="2400" dirty="0"/>
          </a:p>
          <a:p>
            <a:endParaRPr lang="es-ES_tradnl" dirty="0"/>
          </a:p>
        </p:txBody>
      </p:sp>
      <p:sp>
        <p:nvSpPr>
          <p:cNvPr id="4" name="Título 3"/>
          <p:cNvSpPr>
            <a:spLocks noGrp="1"/>
          </p:cNvSpPr>
          <p:nvPr>
            <p:ph type="title"/>
          </p:nvPr>
        </p:nvSpPr>
        <p:spPr>
          <a:xfrm>
            <a:off x="457200" y="287526"/>
            <a:ext cx="8229600" cy="637987"/>
          </a:xfrm>
        </p:spPr>
        <p:txBody>
          <a:bodyPr>
            <a:normAutofit fontScale="90000"/>
          </a:bodyPr>
          <a:lstStyle/>
          <a:p>
            <a:r>
              <a:rPr lang="es-ES" sz="2400" dirty="0">
                <a:solidFill>
                  <a:srgbClr val="FFFFFF"/>
                </a:solidFill>
                <a:latin typeface="Fiba" panose="02010500040101020104" pitchFamily="2" charset="0"/>
                <a:ea typeface="+mn-ea"/>
                <a:cs typeface="+mn-cs"/>
              </a:rPr>
              <a:t>ART. 37  </a:t>
            </a:r>
            <a:r>
              <a:rPr lang="es-ES" sz="2400" dirty="0" err="1">
                <a:solidFill>
                  <a:srgbClr val="FFFFFF"/>
                </a:solidFill>
                <a:latin typeface="Fiba" panose="02010500040101020104" pitchFamily="2" charset="0"/>
                <a:ea typeface="+mn-ea"/>
                <a:cs typeface="+mn-cs"/>
              </a:rPr>
              <a:t>unsportsmanlike</a:t>
            </a:r>
            <a:r>
              <a:rPr lang="es-ES" sz="2400" dirty="0">
                <a:solidFill>
                  <a:srgbClr val="FFFFFF"/>
                </a:solidFill>
                <a:latin typeface="Fiba" panose="02010500040101020104" pitchFamily="2" charset="0"/>
                <a:ea typeface="+mn-ea"/>
                <a:cs typeface="+mn-cs"/>
              </a:rPr>
              <a:t> </a:t>
            </a:r>
            <a:r>
              <a:rPr lang="es-ES" sz="2400" dirty="0" err="1">
                <a:solidFill>
                  <a:srgbClr val="FFFFFF"/>
                </a:solidFill>
                <a:latin typeface="Fiba" panose="02010500040101020104" pitchFamily="2" charset="0"/>
                <a:ea typeface="+mn-ea"/>
                <a:cs typeface="+mn-cs"/>
              </a:rPr>
              <a:t>foul</a:t>
            </a:r>
            <a:r>
              <a:rPr lang="es-ES" sz="2400" dirty="0">
                <a:solidFill>
                  <a:srgbClr val="FFFFFF"/>
                </a:solidFill>
                <a:latin typeface="Fiba" panose="02010500040101020104" pitchFamily="2" charset="0"/>
                <a:ea typeface="+mn-ea"/>
                <a:cs typeface="+mn-cs"/>
              </a:rPr>
              <a:t/>
            </a:r>
            <a:br>
              <a:rPr lang="es-ES" sz="2400" dirty="0">
                <a:solidFill>
                  <a:srgbClr val="FFFFFF"/>
                </a:solidFill>
                <a:latin typeface="Fiba" panose="02010500040101020104" pitchFamily="2" charset="0"/>
                <a:ea typeface="+mn-ea"/>
                <a:cs typeface="+mn-cs"/>
              </a:rPr>
            </a:br>
            <a:r>
              <a:rPr lang="es-ES" sz="2400" dirty="0">
                <a:solidFill>
                  <a:srgbClr val="FFFFFF"/>
                </a:solidFill>
                <a:latin typeface="Fiba" panose="02010500040101020104" pitchFamily="2" charset="0"/>
                <a:ea typeface="+mn-ea"/>
                <a:cs typeface="+mn-cs"/>
              </a:rPr>
              <a:t>NEW </a:t>
            </a:r>
            <a:r>
              <a:rPr lang="es-ES" sz="2400" dirty="0" err="1">
                <a:solidFill>
                  <a:srgbClr val="FFFFFF"/>
                </a:solidFill>
                <a:latin typeface="Fiba" panose="02010500040101020104" pitchFamily="2" charset="0"/>
                <a:ea typeface="+mn-ea"/>
                <a:cs typeface="+mn-cs"/>
              </a:rPr>
              <a:t>criteria</a:t>
            </a:r>
            <a:r>
              <a:rPr lang="es-ES" sz="2400" dirty="0">
                <a:solidFill>
                  <a:srgbClr val="FFFFFF"/>
                </a:solidFill>
                <a:latin typeface="Fiba" panose="02010500040101020104" pitchFamily="2" charset="0"/>
                <a:ea typeface="+mn-ea"/>
                <a:cs typeface="+mn-cs"/>
              </a:rPr>
              <a:t> </a:t>
            </a:r>
            <a:r>
              <a:rPr lang="es-ES" sz="2400" dirty="0" smtClean="0">
                <a:solidFill>
                  <a:srgbClr val="FFFFFF"/>
                </a:solidFill>
                <a:latin typeface="Fiba" panose="02010500040101020104" pitchFamily="2" charset="0"/>
                <a:ea typeface="+mn-ea"/>
                <a:cs typeface="+mn-cs"/>
              </a:rPr>
              <a:t>C3</a:t>
            </a:r>
            <a:endParaRPr lang="es-ES_tradnl" sz="2400" dirty="0">
              <a:solidFill>
                <a:srgbClr val="FFFFFF"/>
              </a:solidFill>
              <a:latin typeface="Fiba" panose="02010500040101020104" pitchFamily="2" charset="0"/>
              <a:ea typeface="+mn-ea"/>
              <a:cs typeface="+mn-cs"/>
            </a:endParaRPr>
          </a:p>
        </p:txBody>
      </p:sp>
    </p:spTree>
    <p:extLst>
      <p:ext uri="{BB962C8B-B14F-4D97-AF65-F5344CB8AC3E}">
        <p14:creationId xmlns:p14="http://schemas.microsoft.com/office/powerpoint/2010/main" val="1281714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ectangle 5"/>
          <p:cNvSpPr txBox="1">
            <a:spLocks noChangeArrowheads="1"/>
          </p:cNvSpPr>
          <p:nvPr/>
        </p:nvSpPr>
        <p:spPr bwMode="auto">
          <a:xfrm>
            <a:off x="495300" y="1682982"/>
            <a:ext cx="6913033" cy="97481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3200">
                <a:solidFill>
                  <a:schemeClr val="bg1"/>
                </a:solidFill>
                <a:latin typeface="Fiba"/>
                <a:ea typeface="+mj-ea"/>
                <a:cs typeface="Fiba"/>
              </a:rPr>
              <a:t>Practical cases</a:t>
            </a:r>
          </a:p>
        </p:txBody>
      </p:sp>
      <p:sp>
        <p:nvSpPr>
          <p:cNvPr id="2" name="Suorakulmio 1"/>
          <p:cNvSpPr/>
          <p:nvPr/>
        </p:nvSpPr>
        <p:spPr>
          <a:xfrm>
            <a:off x="435950" y="2769527"/>
            <a:ext cx="184666" cy="769441"/>
          </a:xfrm>
          <a:prstGeom prst="rect">
            <a:avLst/>
          </a:prstGeom>
        </p:spPr>
        <p:txBody>
          <a:bodyPr wrap="none">
            <a:spAutoFit/>
          </a:bodyPr>
          <a:lstStyle/>
          <a:p>
            <a:pPr lvl="0" defTabSz="914400" fontAlgn="base">
              <a:spcBef>
                <a:spcPct val="0"/>
              </a:spcBef>
              <a:spcAft>
                <a:spcPct val="0"/>
              </a:spcAft>
              <a:defRPr/>
            </a:pPr>
            <a:endParaRPr lang="en-US" sz="4400">
              <a:solidFill>
                <a:schemeClr val="bg1"/>
              </a:solidFill>
              <a:latin typeface="Fiba"/>
              <a:cs typeface="Fiba"/>
            </a:endParaRPr>
          </a:p>
        </p:txBody>
      </p:sp>
    </p:spTree>
    <p:extLst>
      <p:ext uri="{BB962C8B-B14F-4D97-AF65-F5344CB8AC3E}">
        <p14:creationId xmlns:p14="http://schemas.microsoft.com/office/powerpoint/2010/main" val="168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87526"/>
            <a:ext cx="8229600" cy="637987"/>
          </a:xfrm>
        </p:spPr>
        <p:txBody>
          <a:bodyPr>
            <a:normAutofit fontScale="90000"/>
          </a:bodyPr>
          <a:lstStyle/>
          <a:p>
            <a:r>
              <a:rPr lang="es-ES" sz="2400">
                <a:solidFill>
                  <a:srgbClr val="FFFFFF"/>
                </a:solidFill>
                <a:latin typeface="Fiba" panose="02010500040101020104" pitchFamily="2" charset="0"/>
                <a:ea typeface="+mn-ea"/>
                <a:cs typeface="+mn-cs"/>
              </a:rPr>
              <a:t>ART. 37  </a:t>
            </a:r>
            <a:r>
              <a:rPr lang="es-ES" sz="2400" err="1">
                <a:solidFill>
                  <a:srgbClr val="FFFFFF"/>
                </a:solidFill>
                <a:latin typeface="Fiba" panose="02010500040101020104" pitchFamily="2" charset="0"/>
                <a:ea typeface="+mn-ea"/>
                <a:cs typeface="+mn-cs"/>
              </a:rPr>
              <a:t>unsportsmanlike</a:t>
            </a:r>
            <a:r>
              <a:rPr lang="es-ES" sz="2400">
                <a:solidFill>
                  <a:srgbClr val="FFFFFF"/>
                </a:solidFill>
                <a:latin typeface="Fiba" panose="02010500040101020104" pitchFamily="2" charset="0"/>
                <a:ea typeface="+mn-ea"/>
                <a:cs typeface="+mn-cs"/>
              </a:rPr>
              <a:t> </a:t>
            </a:r>
            <a:r>
              <a:rPr lang="es-ES" sz="2400" err="1">
                <a:solidFill>
                  <a:srgbClr val="FFFFFF"/>
                </a:solidFill>
                <a:latin typeface="Fiba" panose="02010500040101020104" pitchFamily="2" charset="0"/>
                <a:ea typeface="+mn-ea"/>
                <a:cs typeface="+mn-cs"/>
              </a:rPr>
              <a:t>foul</a:t>
            </a:r>
            <a:r>
              <a:rPr lang="es-ES" sz="2400">
                <a:solidFill>
                  <a:srgbClr val="FFFFFF"/>
                </a:solidFill>
                <a:latin typeface="Fiba" panose="02010500040101020104" pitchFamily="2" charset="0"/>
                <a:ea typeface="+mn-ea"/>
                <a:cs typeface="+mn-cs"/>
              </a:rPr>
              <a:t/>
            </a:r>
            <a:br>
              <a:rPr lang="es-ES" sz="2400">
                <a:solidFill>
                  <a:srgbClr val="FFFFFF"/>
                </a:solidFill>
                <a:latin typeface="Fiba" panose="02010500040101020104" pitchFamily="2" charset="0"/>
                <a:ea typeface="+mn-ea"/>
                <a:cs typeface="+mn-cs"/>
              </a:rPr>
            </a:br>
            <a:r>
              <a:rPr lang="es-ES" sz="2400" err="1">
                <a:solidFill>
                  <a:srgbClr val="FFFFFF"/>
                </a:solidFill>
                <a:latin typeface="Fiba" panose="02010500040101020104" pitchFamily="2" charset="0"/>
                <a:ea typeface="+mn-ea"/>
                <a:cs typeface="+mn-cs"/>
              </a:rPr>
              <a:t>criteria</a:t>
            </a:r>
            <a:r>
              <a:rPr lang="es-ES" sz="2400">
                <a:solidFill>
                  <a:srgbClr val="FFFFFF"/>
                </a:solidFill>
                <a:latin typeface="Fiba" panose="02010500040101020104" pitchFamily="2" charset="0"/>
                <a:ea typeface="+mn-ea"/>
                <a:cs typeface="+mn-cs"/>
              </a:rPr>
              <a:t> 1 </a:t>
            </a:r>
            <a:endParaRPr lang="es-ES_tradnl" sz="2400">
              <a:solidFill>
                <a:srgbClr val="FFFFFF"/>
              </a:solidFill>
              <a:latin typeface="Fiba" panose="02010500040101020104" pitchFamily="2" charset="0"/>
              <a:ea typeface="+mn-ea"/>
              <a:cs typeface="+mn-cs"/>
            </a:endParaRPr>
          </a:p>
        </p:txBody>
      </p:sp>
      <p:sp>
        <p:nvSpPr>
          <p:cNvPr id="8" name="Rectángulo: esquinas redondeadas 7"/>
          <p:cNvSpPr/>
          <p:nvPr/>
        </p:nvSpPr>
        <p:spPr>
          <a:xfrm>
            <a:off x="457200" y="1490887"/>
            <a:ext cx="1032983" cy="4430941"/>
          </a:xfrm>
          <a:prstGeom prst="roundRect">
            <a:avLst/>
          </a:prstGeom>
          <a:solidFill>
            <a:srgbClr val="8C0A3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6000">
                <a:latin typeface="Fiba" panose="02010500040101020104" pitchFamily="2" charset="0"/>
              </a:rPr>
              <a:t>C1</a:t>
            </a:r>
            <a:endParaRPr lang="es-ES_tradnl" sz="6000">
              <a:latin typeface="Fiba" panose="02010500040101020104" pitchFamily="2" charset="0"/>
            </a:endParaRPr>
          </a:p>
        </p:txBody>
      </p:sp>
      <p:sp>
        <p:nvSpPr>
          <p:cNvPr id="11" name="Rectángulo: esquinas redondeadas 10"/>
          <p:cNvSpPr/>
          <p:nvPr/>
        </p:nvSpPr>
        <p:spPr>
          <a:xfrm>
            <a:off x="1752107" y="2705953"/>
            <a:ext cx="6691745" cy="2000807"/>
          </a:xfrm>
          <a:prstGeom prst="roundRect">
            <a:avLst/>
          </a:prstGeom>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rtlCol="0" anchor="ctr"/>
          <a:lstStyle/>
          <a:p>
            <a:pPr marL="93663" lvl="1" indent="0">
              <a:lnSpc>
                <a:spcPct val="150000"/>
              </a:lnSpc>
              <a:buNone/>
            </a:pPr>
            <a:r>
              <a:rPr lang="en-GB" sz="2400">
                <a:solidFill>
                  <a:schemeClr val="tx1"/>
                </a:solidFill>
                <a:latin typeface="Univers 57 Condensed" charset="0"/>
                <a:ea typeface="Univers 57 Condensed" charset="0"/>
                <a:cs typeface="Univers 57 Condensed" charset="0"/>
              </a:rPr>
              <a:t>Not a legitimate attempt to play the ball within the spirit and intent of the rules </a:t>
            </a:r>
          </a:p>
        </p:txBody>
      </p:sp>
    </p:spTree>
    <p:extLst>
      <p:ext uri="{BB962C8B-B14F-4D97-AF65-F5344CB8AC3E}">
        <p14:creationId xmlns:p14="http://schemas.microsoft.com/office/powerpoint/2010/main" val="9473053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87526"/>
            <a:ext cx="8229600" cy="637987"/>
          </a:xfrm>
        </p:spPr>
        <p:txBody>
          <a:bodyPr>
            <a:normAutofit fontScale="90000"/>
          </a:bodyPr>
          <a:lstStyle/>
          <a:p>
            <a:r>
              <a:rPr lang="es-ES" sz="2400">
                <a:solidFill>
                  <a:srgbClr val="FFFFFF"/>
                </a:solidFill>
                <a:latin typeface="Fiba" panose="02010500040101020104" pitchFamily="2" charset="0"/>
                <a:ea typeface="+mn-ea"/>
                <a:cs typeface="+mn-cs"/>
              </a:rPr>
              <a:t>ART. 37  </a:t>
            </a:r>
            <a:r>
              <a:rPr lang="es-ES" sz="2400" err="1">
                <a:solidFill>
                  <a:srgbClr val="FFFFFF"/>
                </a:solidFill>
                <a:latin typeface="Fiba" panose="02010500040101020104" pitchFamily="2" charset="0"/>
                <a:ea typeface="+mn-ea"/>
                <a:cs typeface="+mn-cs"/>
              </a:rPr>
              <a:t>unsportsmanlike</a:t>
            </a:r>
            <a:r>
              <a:rPr lang="es-ES" sz="2400">
                <a:solidFill>
                  <a:srgbClr val="FFFFFF"/>
                </a:solidFill>
                <a:latin typeface="Fiba" panose="02010500040101020104" pitchFamily="2" charset="0"/>
                <a:ea typeface="+mn-ea"/>
                <a:cs typeface="+mn-cs"/>
              </a:rPr>
              <a:t> </a:t>
            </a:r>
            <a:r>
              <a:rPr lang="es-ES" sz="2400" err="1">
                <a:solidFill>
                  <a:srgbClr val="FFFFFF"/>
                </a:solidFill>
                <a:latin typeface="Fiba" panose="02010500040101020104" pitchFamily="2" charset="0"/>
                <a:ea typeface="+mn-ea"/>
                <a:cs typeface="+mn-cs"/>
              </a:rPr>
              <a:t>foul</a:t>
            </a:r>
            <a:r>
              <a:rPr lang="es-ES" sz="2400">
                <a:solidFill>
                  <a:srgbClr val="FFFFFF"/>
                </a:solidFill>
                <a:latin typeface="Fiba" panose="02010500040101020104" pitchFamily="2" charset="0"/>
                <a:ea typeface="+mn-ea"/>
                <a:cs typeface="+mn-cs"/>
              </a:rPr>
              <a:t/>
            </a:r>
            <a:br>
              <a:rPr lang="es-ES" sz="2400">
                <a:solidFill>
                  <a:srgbClr val="FFFFFF"/>
                </a:solidFill>
                <a:latin typeface="Fiba" panose="02010500040101020104" pitchFamily="2" charset="0"/>
                <a:ea typeface="+mn-ea"/>
                <a:cs typeface="+mn-cs"/>
              </a:rPr>
            </a:br>
            <a:r>
              <a:rPr lang="es-ES" sz="2400" err="1">
                <a:solidFill>
                  <a:srgbClr val="FFFFFF"/>
                </a:solidFill>
                <a:latin typeface="Fiba" panose="02010500040101020104" pitchFamily="2" charset="0"/>
                <a:ea typeface="+mn-ea"/>
                <a:cs typeface="+mn-cs"/>
              </a:rPr>
              <a:t>criteria</a:t>
            </a:r>
            <a:r>
              <a:rPr lang="es-ES" sz="2400">
                <a:solidFill>
                  <a:srgbClr val="FFFFFF"/>
                </a:solidFill>
                <a:latin typeface="Fiba" panose="02010500040101020104" pitchFamily="2" charset="0"/>
                <a:ea typeface="+mn-ea"/>
                <a:cs typeface="+mn-cs"/>
              </a:rPr>
              <a:t> 1 </a:t>
            </a:r>
            <a:endParaRPr lang="es-ES_tradnl" sz="2400">
              <a:solidFill>
                <a:srgbClr val="FFFFFF"/>
              </a:solidFill>
              <a:latin typeface="Fiba" panose="02010500040101020104" pitchFamily="2" charset="0"/>
              <a:ea typeface="+mn-ea"/>
              <a:cs typeface="+mn-cs"/>
            </a:endParaRPr>
          </a:p>
        </p:txBody>
      </p:sp>
      <p:sp>
        <p:nvSpPr>
          <p:cNvPr id="8" name="Rectángulo: esquinas redondeadas 7"/>
          <p:cNvSpPr/>
          <p:nvPr/>
        </p:nvSpPr>
        <p:spPr>
          <a:xfrm>
            <a:off x="457200" y="1490888"/>
            <a:ext cx="1032983" cy="1002930"/>
          </a:xfrm>
          <a:prstGeom prst="roundRect">
            <a:avLst/>
          </a:prstGeom>
          <a:solidFill>
            <a:srgbClr val="8C0A3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6000">
                <a:latin typeface="Fiba" panose="02010500040101020104" pitchFamily="2" charset="0"/>
              </a:rPr>
              <a:t>C1</a:t>
            </a:r>
            <a:endParaRPr lang="es-ES_tradnl" sz="6000">
              <a:latin typeface="Fiba" panose="02010500040101020104" pitchFamily="2" charset="0"/>
            </a:endParaRPr>
          </a:p>
        </p:txBody>
      </p:sp>
      <p:sp>
        <p:nvSpPr>
          <p:cNvPr id="11" name="Rectángulo: esquinas redondeadas 10"/>
          <p:cNvSpPr/>
          <p:nvPr/>
        </p:nvSpPr>
        <p:spPr>
          <a:xfrm>
            <a:off x="1839192" y="1541667"/>
            <a:ext cx="6691745" cy="1153908"/>
          </a:xfrm>
          <a:prstGeom prst="roundRect">
            <a:avLst/>
          </a:prstGeom>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rtlCol="0" anchor="ctr"/>
          <a:lstStyle/>
          <a:p>
            <a:pPr marL="93663" lvl="1" indent="0">
              <a:buNone/>
            </a:pPr>
            <a:r>
              <a:rPr lang="en-US" sz="2000" u="sng" dirty="0" smtClean="0">
                <a:solidFill>
                  <a:schemeClr val="tx1"/>
                </a:solidFill>
                <a:latin typeface="Univers 57 Condensed" charset="0"/>
                <a:ea typeface="Univers 57 Condensed" charset="0"/>
                <a:cs typeface="Univers 57 Condensed" charset="0"/>
              </a:rPr>
              <a:t>Example C1.1</a:t>
            </a:r>
          </a:p>
          <a:p>
            <a:pPr marL="93663" lvl="1" indent="0">
              <a:buNone/>
            </a:pPr>
            <a:r>
              <a:rPr lang="en-US" sz="2000" dirty="0" smtClean="0">
                <a:solidFill>
                  <a:schemeClr val="tx1"/>
                </a:solidFill>
                <a:latin typeface="Univers 57 Condensed" charset="0"/>
                <a:ea typeface="Univers 57 Condensed" charset="0"/>
                <a:cs typeface="Univers 57 Condensed" charset="0"/>
              </a:rPr>
              <a:t>When </a:t>
            </a:r>
            <a:r>
              <a:rPr lang="en-US" sz="2000" dirty="0">
                <a:solidFill>
                  <a:schemeClr val="tx1"/>
                </a:solidFill>
                <a:latin typeface="Univers 57 Condensed" charset="0"/>
                <a:ea typeface="Univers 57 Condensed" charset="0"/>
                <a:cs typeface="Univers 57 Condensed" charset="0"/>
              </a:rPr>
              <a:t>grabbing the body </a:t>
            </a:r>
            <a:r>
              <a:rPr lang="en-US" sz="2000" dirty="0" smtClean="0">
                <a:solidFill>
                  <a:schemeClr val="tx1"/>
                </a:solidFill>
                <a:latin typeface="Univers 57 Condensed" charset="0"/>
                <a:ea typeface="Univers 57 Condensed" charset="0"/>
                <a:cs typeface="Univers 57 Condensed" charset="0"/>
              </a:rPr>
              <a:t>of </a:t>
            </a:r>
            <a:r>
              <a:rPr lang="en-US" sz="2000" dirty="0">
                <a:solidFill>
                  <a:schemeClr val="tx1"/>
                </a:solidFill>
                <a:latin typeface="Univers 57 Condensed" charset="0"/>
                <a:ea typeface="Univers 57 Condensed" charset="0"/>
                <a:cs typeface="Univers 57 Condensed" charset="0"/>
              </a:rPr>
              <a:t>an opponent</a:t>
            </a:r>
            <a:r>
              <a:rPr lang="en-US" sz="2000" dirty="0">
                <a:solidFill>
                  <a:srgbClr val="FF0000"/>
                </a:solidFill>
                <a:latin typeface="Univers 57 Condensed" charset="0"/>
                <a:ea typeface="Univers 57 Condensed" charset="0"/>
                <a:cs typeface="Univers 57 Condensed" charset="0"/>
              </a:rPr>
              <a:t>, </a:t>
            </a:r>
          </a:p>
          <a:p>
            <a:pPr marL="93663" lvl="1"/>
            <a:r>
              <a:rPr lang="en-US" sz="2000" dirty="0">
                <a:solidFill>
                  <a:schemeClr val="tx1"/>
                </a:solidFill>
                <a:latin typeface="Univers 57 Condensed" charset="0"/>
                <a:ea typeface="Univers 57 Condensed" charset="0"/>
                <a:cs typeface="Univers 57 Condensed" charset="0"/>
              </a:rPr>
              <a:t>It is a UF for a not legitimate attempt to play the ball.</a:t>
            </a:r>
          </a:p>
        </p:txBody>
      </p:sp>
      <p:pic>
        <p:nvPicPr>
          <p:cNvPr id="3" name="Imagen 2"/>
          <p:cNvPicPr>
            <a:picLocks noChangeAspect="1"/>
          </p:cNvPicPr>
          <p:nvPr/>
        </p:nvPicPr>
        <p:blipFill>
          <a:blip r:embed="rId2" cstate="email">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a:ext>
            </a:extLst>
          </a:blip>
          <a:stretch>
            <a:fillRect/>
          </a:stretch>
        </p:blipFill>
        <p:spPr>
          <a:xfrm>
            <a:off x="2886075" y="2826553"/>
            <a:ext cx="4186237" cy="3797573"/>
          </a:xfrm>
          <a:prstGeom prst="rect">
            <a:avLst/>
          </a:prstGeom>
          <a:ln>
            <a:noFill/>
          </a:ln>
          <a:effectLst>
            <a:softEdge rad="112500"/>
          </a:effectLst>
        </p:spPr>
      </p:pic>
      <p:sp>
        <p:nvSpPr>
          <p:cNvPr id="7" name="Elipse 6"/>
          <p:cNvSpPr/>
          <p:nvPr/>
        </p:nvSpPr>
        <p:spPr>
          <a:xfrm>
            <a:off x="4619145" y="3892923"/>
            <a:ext cx="1157767" cy="1032305"/>
          </a:xfrm>
          <a:prstGeom prst="ellipse">
            <a:avLst/>
          </a:prstGeom>
          <a:noFill/>
          <a:ln w="28575">
            <a:solidFill>
              <a:srgbClr val="FFFF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pic>
        <p:nvPicPr>
          <p:cNvPr id="9" name="Kuva 8"/>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809014" y="3155167"/>
            <a:ext cx="869617" cy="938091"/>
          </a:xfrm>
          <a:prstGeom prst="rect">
            <a:avLst/>
          </a:prstGeom>
        </p:spPr>
      </p:pic>
    </p:spTree>
    <p:extLst>
      <p:ext uri="{BB962C8B-B14F-4D97-AF65-F5344CB8AC3E}">
        <p14:creationId xmlns:p14="http://schemas.microsoft.com/office/powerpoint/2010/main" val="7570808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95693" y="2891751"/>
            <a:ext cx="5875941" cy="3271040"/>
          </a:xfrm>
          <a:prstGeom prst="rect">
            <a:avLst/>
          </a:prstGeom>
          <a:ln>
            <a:noFill/>
          </a:ln>
          <a:effectLst>
            <a:softEdge rad="112500"/>
          </a:effectLst>
        </p:spPr>
      </p:pic>
      <p:sp>
        <p:nvSpPr>
          <p:cNvPr id="4" name="Título 3"/>
          <p:cNvSpPr>
            <a:spLocks noGrp="1"/>
          </p:cNvSpPr>
          <p:nvPr>
            <p:ph type="title"/>
          </p:nvPr>
        </p:nvSpPr>
        <p:spPr>
          <a:xfrm>
            <a:off x="457200" y="287526"/>
            <a:ext cx="8229600" cy="637987"/>
          </a:xfrm>
        </p:spPr>
        <p:txBody>
          <a:bodyPr>
            <a:normAutofit fontScale="90000"/>
          </a:bodyPr>
          <a:lstStyle/>
          <a:p>
            <a:r>
              <a:rPr lang="es-ES" sz="2400">
                <a:solidFill>
                  <a:srgbClr val="FFFFFF"/>
                </a:solidFill>
                <a:latin typeface="Fiba" panose="02010500040101020104" pitchFamily="2" charset="0"/>
                <a:ea typeface="+mn-ea"/>
                <a:cs typeface="+mn-cs"/>
              </a:rPr>
              <a:t>ART. 37  </a:t>
            </a:r>
            <a:r>
              <a:rPr lang="es-ES" sz="2400" err="1">
                <a:solidFill>
                  <a:srgbClr val="FFFFFF"/>
                </a:solidFill>
                <a:latin typeface="Fiba" panose="02010500040101020104" pitchFamily="2" charset="0"/>
                <a:ea typeface="+mn-ea"/>
                <a:cs typeface="+mn-cs"/>
              </a:rPr>
              <a:t>unsportsmanlike</a:t>
            </a:r>
            <a:r>
              <a:rPr lang="es-ES" sz="2400">
                <a:solidFill>
                  <a:srgbClr val="FFFFFF"/>
                </a:solidFill>
                <a:latin typeface="Fiba" panose="02010500040101020104" pitchFamily="2" charset="0"/>
                <a:ea typeface="+mn-ea"/>
                <a:cs typeface="+mn-cs"/>
              </a:rPr>
              <a:t> </a:t>
            </a:r>
            <a:r>
              <a:rPr lang="es-ES" sz="2400" err="1">
                <a:solidFill>
                  <a:srgbClr val="FFFFFF"/>
                </a:solidFill>
                <a:latin typeface="Fiba" panose="02010500040101020104" pitchFamily="2" charset="0"/>
                <a:ea typeface="+mn-ea"/>
                <a:cs typeface="+mn-cs"/>
              </a:rPr>
              <a:t>foul</a:t>
            </a:r>
            <a:r>
              <a:rPr lang="es-ES" sz="2400">
                <a:solidFill>
                  <a:srgbClr val="FFFFFF"/>
                </a:solidFill>
                <a:latin typeface="Fiba" panose="02010500040101020104" pitchFamily="2" charset="0"/>
                <a:ea typeface="+mn-ea"/>
                <a:cs typeface="+mn-cs"/>
              </a:rPr>
              <a:t/>
            </a:r>
            <a:br>
              <a:rPr lang="es-ES" sz="2400">
                <a:solidFill>
                  <a:srgbClr val="FFFFFF"/>
                </a:solidFill>
                <a:latin typeface="Fiba" panose="02010500040101020104" pitchFamily="2" charset="0"/>
                <a:ea typeface="+mn-ea"/>
                <a:cs typeface="+mn-cs"/>
              </a:rPr>
            </a:br>
            <a:r>
              <a:rPr lang="es-ES" sz="2400" err="1">
                <a:solidFill>
                  <a:srgbClr val="FFFFFF"/>
                </a:solidFill>
                <a:latin typeface="Fiba" panose="02010500040101020104" pitchFamily="2" charset="0"/>
                <a:ea typeface="+mn-ea"/>
                <a:cs typeface="+mn-cs"/>
              </a:rPr>
              <a:t>criteria</a:t>
            </a:r>
            <a:r>
              <a:rPr lang="es-ES" sz="2400">
                <a:solidFill>
                  <a:srgbClr val="FFFFFF"/>
                </a:solidFill>
                <a:latin typeface="Fiba" panose="02010500040101020104" pitchFamily="2" charset="0"/>
                <a:ea typeface="+mn-ea"/>
                <a:cs typeface="+mn-cs"/>
              </a:rPr>
              <a:t> 1 </a:t>
            </a:r>
            <a:endParaRPr lang="es-ES_tradnl" sz="2400">
              <a:solidFill>
                <a:srgbClr val="FFFFFF"/>
              </a:solidFill>
              <a:latin typeface="Fiba" panose="02010500040101020104" pitchFamily="2" charset="0"/>
              <a:ea typeface="+mn-ea"/>
              <a:cs typeface="+mn-cs"/>
            </a:endParaRPr>
          </a:p>
        </p:txBody>
      </p:sp>
      <p:sp>
        <p:nvSpPr>
          <p:cNvPr id="8" name="Rectángulo: esquinas redondeadas 7"/>
          <p:cNvSpPr/>
          <p:nvPr/>
        </p:nvSpPr>
        <p:spPr>
          <a:xfrm>
            <a:off x="457200" y="1490888"/>
            <a:ext cx="1032983" cy="1002930"/>
          </a:xfrm>
          <a:prstGeom prst="roundRect">
            <a:avLst/>
          </a:prstGeom>
          <a:solidFill>
            <a:srgbClr val="8C0A3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6000">
                <a:latin typeface="Fiba" panose="02010500040101020104" pitchFamily="2" charset="0"/>
              </a:rPr>
              <a:t>C1</a:t>
            </a:r>
            <a:endParaRPr lang="es-ES_tradnl" sz="6000">
              <a:latin typeface="Fiba" panose="02010500040101020104" pitchFamily="2" charset="0"/>
            </a:endParaRPr>
          </a:p>
        </p:txBody>
      </p:sp>
      <p:sp>
        <p:nvSpPr>
          <p:cNvPr id="11" name="Rectángulo: esquinas redondeadas 10"/>
          <p:cNvSpPr/>
          <p:nvPr/>
        </p:nvSpPr>
        <p:spPr>
          <a:xfrm>
            <a:off x="1839192" y="1541667"/>
            <a:ext cx="6691745" cy="1153908"/>
          </a:xfrm>
          <a:prstGeom prst="roundRect">
            <a:avLst/>
          </a:prstGeom>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rtlCol="0" anchor="ctr"/>
          <a:lstStyle/>
          <a:p>
            <a:pPr marL="93663" lvl="1" indent="0">
              <a:buNone/>
            </a:pPr>
            <a:r>
              <a:rPr lang="en-US" sz="2000" u="sng" dirty="0" smtClean="0">
                <a:solidFill>
                  <a:schemeClr val="tx1"/>
                </a:solidFill>
                <a:latin typeface="Univers 57 Condensed" charset="0"/>
                <a:ea typeface="Univers 57 Condensed" charset="0"/>
                <a:cs typeface="Univers 57 Condensed" charset="0"/>
              </a:rPr>
              <a:t>Example C1.2</a:t>
            </a:r>
          </a:p>
          <a:p>
            <a:pPr marL="93663" lvl="1" indent="0">
              <a:buNone/>
            </a:pPr>
            <a:r>
              <a:rPr lang="en-US" sz="2000" dirty="0" smtClean="0">
                <a:solidFill>
                  <a:schemeClr val="tx1"/>
                </a:solidFill>
                <a:latin typeface="Univers 57 Condensed" charset="0"/>
                <a:ea typeface="Univers 57 Condensed" charset="0"/>
                <a:cs typeface="Univers 57 Condensed" charset="0"/>
              </a:rPr>
              <a:t>When </a:t>
            </a:r>
            <a:r>
              <a:rPr lang="en-US" sz="2000" dirty="0">
                <a:solidFill>
                  <a:schemeClr val="tx1"/>
                </a:solidFill>
                <a:latin typeface="Univers 57 Condensed" charset="0"/>
                <a:ea typeface="Univers 57 Condensed" charset="0"/>
                <a:cs typeface="Univers 57 Condensed" charset="0"/>
              </a:rPr>
              <a:t>grabbing </a:t>
            </a:r>
            <a:r>
              <a:rPr lang="en-US" sz="2000" dirty="0" smtClean="0">
                <a:solidFill>
                  <a:schemeClr val="tx1"/>
                </a:solidFill>
                <a:latin typeface="Univers 57 Condensed" charset="0"/>
                <a:ea typeface="Univers 57 Condensed" charset="0"/>
                <a:cs typeface="Univers 57 Condensed" charset="0"/>
              </a:rPr>
              <a:t>the </a:t>
            </a:r>
            <a:r>
              <a:rPr lang="en-US" sz="2000" dirty="0">
                <a:solidFill>
                  <a:schemeClr val="tx1"/>
                </a:solidFill>
                <a:latin typeface="Univers 57 Condensed" charset="0"/>
                <a:ea typeface="Univers 57 Condensed" charset="0"/>
                <a:cs typeface="Univers 57 Condensed" charset="0"/>
              </a:rPr>
              <a:t>uniform of an opponent</a:t>
            </a:r>
            <a:r>
              <a:rPr lang="en-US" sz="2000" dirty="0">
                <a:solidFill>
                  <a:srgbClr val="FF0000"/>
                </a:solidFill>
                <a:latin typeface="Univers 57 Condensed" charset="0"/>
                <a:ea typeface="Univers 57 Condensed" charset="0"/>
                <a:cs typeface="Univers 57 Condensed" charset="0"/>
              </a:rPr>
              <a:t>, </a:t>
            </a:r>
          </a:p>
          <a:p>
            <a:pPr marL="93663" lvl="1"/>
            <a:r>
              <a:rPr lang="en-US" sz="2000" dirty="0">
                <a:solidFill>
                  <a:schemeClr val="tx1"/>
                </a:solidFill>
                <a:latin typeface="Univers 57 Condensed" charset="0"/>
                <a:ea typeface="Univers 57 Condensed" charset="0"/>
                <a:cs typeface="Univers 57 Condensed" charset="0"/>
              </a:rPr>
              <a:t>It is </a:t>
            </a:r>
            <a:r>
              <a:rPr lang="en-US" sz="2000" b="1" u="sng" dirty="0" smtClean="0">
                <a:solidFill>
                  <a:schemeClr val="tx1"/>
                </a:solidFill>
                <a:latin typeface="Univers 57 Condensed" charset="0"/>
                <a:ea typeface="Univers 57 Condensed" charset="0"/>
                <a:cs typeface="Univers 57 Condensed" charset="0"/>
              </a:rPr>
              <a:t>an </a:t>
            </a:r>
            <a:r>
              <a:rPr lang="en-US" sz="2000" b="1" u="sng" dirty="0">
                <a:solidFill>
                  <a:schemeClr val="tx1"/>
                </a:solidFill>
                <a:latin typeface="Univers 57 Condensed" charset="0"/>
                <a:ea typeface="Univers 57 Condensed" charset="0"/>
                <a:cs typeface="Univers 57 Condensed" charset="0"/>
              </a:rPr>
              <a:t>UF </a:t>
            </a:r>
            <a:r>
              <a:rPr lang="en-US" sz="2000" dirty="0">
                <a:solidFill>
                  <a:schemeClr val="tx1"/>
                </a:solidFill>
                <a:latin typeface="Univers 57 Condensed" charset="0"/>
                <a:ea typeface="Univers 57 Condensed" charset="0"/>
                <a:cs typeface="Univers 57 Condensed" charset="0"/>
              </a:rPr>
              <a:t>for a not legitimate attempt to play the ball.</a:t>
            </a:r>
          </a:p>
        </p:txBody>
      </p:sp>
      <p:sp>
        <p:nvSpPr>
          <p:cNvPr id="7" name="Elipse 6"/>
          <p:cNvSpPr/>
          <p:nvPr/>
        </p:nvSpPr>
        <p:spPr>
          <a:xfrm>
            <a:off x="5365487" y="4263881"/>
            <a:ext cx="1157767" cy="1032305"/>
          </a:xfrm>
          <a:prstGeom prst="ellipse">
            <a:avLst/>
          </a:prstGeom>
          <a:noFill/>
          <a:ln w="28575">
            <a:solidFill>
              <a:srgbClr val="FFFF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pic>
        <p:nvPicPr>
          <p:cNvPr id="9" name="Kuva 8"/>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771634" y="2842683"/>
            <a:ext cx="869617" cy="938091"/>
          </a:xfrm>
          <a:prstGeom prst="rect">
            <a:avLst/>
          </a:prstGeom>
        </p:spPr>
      </p:pic>
    </p:spTree>
    <p:extLst>
      <p:ext uri="{BB962C8B-B14F-4D97-AF65-F5344CB8AC3E}">
        <p14:creationId xmlns:p14="http://schemas.microsoft.com/office/powerpoint/2010/main" val="168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87526"/>
            <a:ext cx="8229600" cy="637987"/>
          </a:xfrm>
        </p:spPr>
        <p:txBody>
          <a:bodyPr>
            <a:normAutofit fontScale="90000"/>
          </a:bodyPr>
          <a:lstStyle/>
          <a:p>
            <a:r>
              <a:rPr lang="es-ES" sz="2400">
                <a:solidFill>
                  <a:srgbClr val="FFFFFF"/>
                </a:solidFill>
                <a:latin typeface="Fiba" panose="02010500040101020104" pitchFamily="2" charset="0"/>
                <a:ea typeface="+mn-ea"/>
                <a:cs typeface="+mn-cs"/>
              </a:rPr>
              <a:t>ART. 37  </a:t>
            </a:r>
            <a:r>
              <a:rPr lang="es-ES" sz="2400" err="1">
                <a:solidFill>
                  <a:srgbClr val="FFFFFF"/>
                </a:solidFill>
                <a:latin typeface="Fiba" panose="02010500040101020104" pitchFamily="2" charset="0"/>
                <a:ea typeface="+mn-ea"/>
                <a:cs typeface="+mn-cs"/>
              </a:rPr>
              <a:t>unsportsmanlike</a:t>
            </a:r>
            <a:r>
              <a:rPr lang="es-ES" sz="2400">
                <a:solidFill>
                  <a:srgbClr val="FFFFFF"/>
                </a:solidFill>
                <a:latin typeface="Fiba" panose="02010500040101020104" pitchFamily="2" charset="0"/>
                <a:ea typeface="+mn-ea"/>
                <a:cs typeface="+mn-cs"/>
              </a:rPr>
              <a:t> </a:t>
            </a:r>
            <a:r>
              <a:rPr lang="es-ES" sz="2400" err="1">
                <a:solidFill>
                  <a:srgbClr val="FFFFFF"/>
                </a:solidFill>
                <a:latin typeface="Fiba" panose="02010500040101020104" pitchFamily="2" charset="0"/>
                <a:ea typeface="+mn-ea"/>
                <a:cs typeface="+mn-cs"/>
              </a:rPr>
              <a:t>foul</a:t>
            </a:r>
            <a:r>
              <a:rPr lang="es-ES" sz="2400">
                <a:solidFill>
                  <a:srgbClr val="FFFFFF"/>
                </a:solidFill>
                <a:latin typeface="Fiba" panose="02010500040101020104" pitchFamily="2" charset="0"/>
                <a:ea typeface="+mn-ea"/>
                <a:cs typeface="+mn-cs"/>
              </a:rPr>
              <a:t/>
            </a:r>
            <a:br>
              <a:rPr lang="es-ES" sz="2400">
                <a:solidFill>
                  <a:srgbClr val="FFFFFF"/>
                </a:solidFill>
                <a:latin typeface="Fiba" panose="02010500040101020104" pitchFamily="2" charset="0"/>
                <a:ea typeface="+mn-ea"/>
                <a:cs typeface="+mn-cs"/>
              </a:rPr>
            </a:br>
            <a:r>
              <a:rPr lang="es-ES" sz="2400" err="1">
                <a:solidFill>
                  <a:srgbClr val="FFFFFF"/>
                </a:solidFill>
                <a:latin typeface="Fiba" panose="02010500040101020104" pitchFamily="2" charset="0"/>
                <a:ea typeface="+mn-ea"/>
                <a:cs typeface="+mn-cs"/>
              </a:rPr>
              <a:t>criteria</a:t>
            </a:r>
            <a:r>
              <a:rPr lang="es-ES" sz="2400">
                <a:solidFill>
                  <a:srgbClr val="FFFFFF"/>
                </a:solidFill>
                <a:latin typeface="Fiba" panose="02010500040101020104" pitchFamily="2" charset="0"/>
                <a:ea typeface="+mn-ea"/>
                <a:cs typeface="+mn-cs"/>
              </a:rPr>
              <a:t> 1</a:t>
            </a:r>
            <a:endParaRPr lang="es-ES_tradnl" sz="2400">
              <a:solidFill>
                <a:srgbClr val="FFFFFF"/>
              </a:solidFill>
              <a:latin typeface="Fiba" panose="02010500040101020104" pitchFamily="2" charset="0"/>
              <a:ea typeface="+mn-ea"/>
              <a:cs typeface="+mn-cs"/>
            </a:endParaRPr>
          </a:p>
        </p:txBody>
      </p:sp>
      <p:sp>
        <p:nvSpPr>
          <p:cNvPr id="6" name="Rectángulo: esquinas redondeadas 5"/>
          <p:cNvSpPr/>
          <p:nvPr/>
        </p:nvSpPr>
        <p:spPr>
          <a:xfrm>
            <a:off x="457200" y="1490888"/>
            <a:ext cx="1032983" cy="1002930"/>
          </a:xfrm>
          <a:prstGeom prst="roundRect">
            <a:avLst/>
          </a:prstGeom>
          <a:solidFill>
            <a:srgbClr val="8C0A3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6000">
                <a:latin typeface="Fiba" panose="02010500040101020104" pitchFamily="2" charset="0"/>
              </a:rPr>
              <a:t>C1</a:t>
            </a:r>
            <a:endParaRPr lang="es-ES_tradnl" sz="6000">
              <a:latin typeface="Fiba" panose="02010500040101020104" pitchFamily="2" charset="0"/>
            </a:endParaRPr>
          </a:p>
        </p:txBody>
      </p:sp>
      <p:sp>
        <p:nvSpPr>
          <p:cNvPr id="8" name="Rectángulo: esquinas redondeadas 7"/>
          <p:cNvSpPr/>
          <p:nvPr/>
        </p:nvSpPr>
        <p:spPr>
          <a:xfrm>
            <a:off x="1839193" y="1541667"/>
            <a:ext cx="6390408" cy="1258683"/>
          </a:xfrm>
          <a:prstGeom prst="roundRect">
            <a:avLst/>
          </a:prstGeom>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rtlCol="0" anchor="ctr"/>
          <a:lstStyle/>
          <a:p>
            <a:pPr marL="93663" lvl="1" indent="0">
              <a:buNone/>
            </a:pPr>
            <a:r>
              <a:rPr lang="en-US" sz="2400" u="sng" dirty="0" smtClean="0">
                <a:solidFill>
                  <a:schemeClr val="tx1"/>
                </a:solidFill>
                <a:latin typeface="Univers 57 Condensed" charset="0"/>
                <a:ea typeface="Univers 57 Condensed" charset="0"/>
                <a:cs typeface="Univers 57 Condensed" charset="0"/>
              </a:rPr>
              <a:t>Example C1.3</a:t>
            </a:r>
            <a:endParaRPr lang="en-GB" sz="2400" dirty="0" smtClean="0">
              <a:solidFill>
                <a:schemeClr val="tx1"/>
              </a:solidFill>
              <a:latin typeface="Univers 57 Condensed" charset="0"/>
              <a:ea typeface="Univers 57 Condensed" charset="0"/>
              <a:cs typeface="Univers 57 Condensed" charset="0"/>
            </a:endParaRPr>
          </a:p>
          <a:p>
            <a:pPr marL="93663" lvl="1" indent="0">
              <a:buNone/>
            </a:pPr>
            <a:r>
              <a:rPr lang="en-GB" sz="2400" dirty="0" smtClean="0">
                <a:solidFill>
                  <a:schemeClr val="tx1"/>
                </a:solidFill>
                <a:latin typeface="Univers 57 Condensed" charset="0"/>
                <a:ea typeface="Univers 57 Condensed" charset="0"/>
                <a:cs typeface="Univers 57 Condensed" charset="0"/>
              </a:rPr>
              <a:t>The excessive </a:t>
            </a:r>
            <a:r>
              <a:rPr lang="en-GB" sz="2400" dirty="0">
                <a:solidFill>
                  <a:schemeClr val="tx1"/>
                </a:solidFill>
                <a:latin typeface="Univers 57 Condensed" charset="0"/>
                <a:ea typeface="Univers 57 Condensed" charset="0"/>
                <a:cs typeface="Univers 57 Condensed" charset="0"/>
              </a:rPr>
              <a:t>movement of the </a:t>
            </a:r>
            <a:r>
              <a:rPr lang="en-GB" sz="2400" dirty="0" smtClean="0">
                <a:solidFill>
                  <a:schemeClr val="tx1"/>
                </a:solidFill>
                <a:latin typeface="Univers 57 Condensed" charset="0"/>
                <a:ea typeface="Univers 57 Condensed" charset="0"/>
                <a:cs typeface="Univers 57 Condensed" charset="0"/>
              </a:rPr>
              <a:t>elbows (lateral), </a:t>
            </a:r>
            <a:r>
              <a:rPr lang="en-GB" sz="2400" dirty="0">
                <a:solidFill>
                  <a:schemeClr val="tx1"/>
                </a:solidFill>
                <a:latin typeface="Univers 57 Condensed" charset="0"/>
                <a:ea typeface="Univers 57 Condensed" charset="0"/>
                <a:cs typeface="Univers 57 Condensed" charset="0"/>
              </a:rPr>
              <a:t>if there </a:t>
            </a:r>
            <a:r>
              <a:rPr lang="en-GB" sz="2400" dirty="0" smtClean="0">
                <a:solidFill>
                  <a:schemeClr val="tx1"/>
                </a:solidFill>
                <a:latin typeface="Univers 57 Condensed" charset="0"/>
                <a:ea typeface="Univers 57 Condensed" charset="0"/>
                <a:cs typeface="Univers 57 Condensed" charset="0"/>
              </a:rPr>
              <a:t>is </a:t>
            </a:r>
            <a:r>
              <a:rPr lang="es-ES_tradnl" sz="2400" dirty="0" smtClean="0"/>
              <a:t>a </a:t>
            </a:r>
            <a:r>
              <a:rPr lang="en-GB" sz="2400" dirty="0" smtClean="0">
                <a:solidFill>
                  <a:schemeClr val="tx1"/>
                </a:solidFill>
                <a:latin typeface="Univers 57 Condensed" charset="0"/>
                <a:ea typeface="Univers 57 Condensed" charset="0"/>
                <a:cs typeface="Univers 57 Condensed" charset="0"/>
              </a:rPr>
              <a:t>contact </a:t>
            </a:r>
            <a:r>
              <a:rPr lang="en-GB" sz="2400" dirty="0">
                <a:solidFill>
                  <a:schemeClr val="tx1"/>
                </a:solidFill>
                <a:latin typeface="Univers 57 Condensed" charset="0"/>
                <a:ea typeface="Univers 57 Condensed" charset="0"/>
                <a:cs typeface="Univers 57 Condensed" charset="0"/>
              </a:rPr>
              <a:t>it </a:t>
            </a:r>
            <a:r>
              <a:rPr lang="en-GB" sz="2400" dirty="0" smtClean="0">
                <a:solidFill>
                  <a:schemeClr val="tx1"/>
                </a:solidFill>
                <a:latin typeface="Univers 57 Condensed" charset="0"/>
                <a:ea typeface="Univers 57 Condensed" charset="0"/>
                <a:cs typeface="Univers 57 Condensed" charset="0"/>
              </a:rPr>
              <a:t>is </a:t>
            </a:r>
            <a:r>
              <a:rPr lang="en-GB" sz="2400" b="1" u="sng" dirty="0" smtClean="0">
                <a:solidFill>
                  <a:schemeClr val="tx1"/>
                </a:solidFill>
                <a:latin typeface="Univers 57 Condensed" charset="0"/>
                <a:ea typeface="Univers 57 Condensed" charset="0"/>
                <a:cs typeface="Univers 57 Condensed" charset="0"/>
              </a:rPr>
              <a:t>an UF</a:t>
            </a:r>
            <a:r>
              <a:rPr lang="en-GB" sz="2400" dirty="0" smtClean="0">
                <a:solidFill>
                  <a:schemeClr val="tx1"/>
                </a:solidFill>
                <a:latin typeface="Univers 57 Condensed" charset="0"/>
                <a:ea typeface="Univers 57 Condensed" charset="0"/>
                <a:cs typeface="Univers 57 Condensed" charset="0"/>
              </a:rPr>
              <a:t>.</a:t>
            </a:r>
            <a:endParaRPr lang="en-GB" sz="2000" dirty="0">
              <a:solidFill>
                <a:schemeClr val="tx1"/>
              </a:solidFill>
              <a:latin typeface="Univers 57 Condensed" charset="0"/>
              <a:ea typeface="Univers 57 Condensed" charset="0"/>
              <a:cs typeface="Univers 57 Condensed" charset="0"/>
            </a:endParaRPr>
          </a:p>
        </p:txBody>
      </p:sp>
      <p:pic>
        <p:nvPicPr>
          <p:cNvPr id="2" name="Imagen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02164" y="3102939"/>
            <a:ext cx="3252355" cy="3085908"/>
          </a:xfrm>
          <a:prstGeom prst="rect">
            <a:avLst/>
          </a:prstGeom>
          <a:ln>
            <a:noFill/>
          </a:ln>
          <a:effectLst>
            <a:softEdge rad="112500"/>
          </a:effectLst>
        </p:spPr>
      </p:pic>
      <p:pic>
        <p:nvPicPr>
          <p:cNvPr id="3" name="Imagen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53282" y="3102939"/>
            <a:ext cx="2976319" cy="3078023"/>
          </a:xfrm>
          <a:prstGeom prst="rect">
            <a:avLst/>
          </a:prstGeom>
          <a:ln>
            <a:noFill/>
          </a:ln>
          <a:effectLst>
            <a:softEdge rad="112500"/>
          </a:effectLst>
        </p:spPr>
      </p:pic>
      <p:sp>
        <p:nvSpPr>
          <p:cNvPr id="10" name="Elipse 9"/>
          <p:cNvSpPr/>
          <p:nvPr/>
        </p:nvSpPr>
        <p:spPr>
          <a:xfrm>
            <a:off x="6853483" y="3653269"/>
            <a:ext cx="1193600" cy="1056412"/>
          </a:xfrm>
          <a:prstGeom prst="ellipse">
            <a:avLst/>
          </a:prstGeom>
          <a:noFill/>
          <a:ln w="28575">
            <a:solidFill>
              <a:srgbClr val="FFFF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1" name="Elipse 10"/>
          <p:cNvSpPr/>
          <p:nvPr/>
        </p:nvSpPr>
        <p:spPr>
          <a:xfrm>
            <a:off x="2834232" y="4034269"/>
            <a:ext cx="1193600" cy="1056412"/>
          </a:xfrm>
          <a:prstGeom prst="ellipse">
            <a:avLst/>
          </a:prstGeom>
          <a:noFill/>
          <a:ln w="28575">
            <a:solidFill>
              <a:srgbClr val="FFFF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pic>
        <p:nvPicPr>
          <p:cNvPr id="12" name="Kuva 11"/>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703534" y="2715178"/>
            <a:ext cx="869617" cy="938091"/>
          </a:xfrm>
          <a:prstGeom prst="rect">
            <a:avLst/>
          </a:prstGeom>
        </p:spPr>
      </p:pic>
    </p:spTree>
    <p:extLst>
      <p:ext uri="{BB962C8B-B14F-4D97-AF65-F5344CB8AC3E}">
        <p14:creationId xmlns:p14="http://schemas.microsoft.com/office/powerpoint/2010/main" val="39969527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87526"/>
            <a:ext cx="8229600" cy="637987"/>
          </a:xfrm>
        </p:spPr>
        <p:txBody>
          <a:bodyPr>
            <a:normAutofit fontScale="90000"/>
          </a:bodyPr>
          <a:lstStyle/>
          <a:p>
            <a:r>
              <a:rPr lang="es-ES" sz="2400">
                <a:solidFill>
                  <a:srgbClr val="FFFFFF"/>
                </a:solidFill>
                <a:latin typeface="Fiba" panose="02010500040101020104" pitchFamily="2" charset="0"/>
                <a:ea typeface="+mn-ea"/>
                <a:cs typeface="+mn-cs"/>
              </a:rPr>
              <a:t>ART. 37  </a:t>
            </a:r>
            <a:r>
              <a:rPr lang="es-ES" sz="2400" err="1">
                <a:solidFill>
                  <a:srgbClr val="FFFFFF"/>
                </a:solidFill>
                <a:latin typeface="Fiba" panose="02010500040101020104" pitchFamily="2" charset="0"/>
                <a:ea typeface="+mn-ea"/>
                <a:cs typeface="+mn-cs"/>
              </a:rPr>
              <a:t>unsportsmanlike</a:t>
            </a:r>
            <a:r>
              <a:rPr lang="es-ES" sz="2400">
                <a:solidFill>
                  <a:srgbClr val="FFFFFF"/>
                </a:solidFill>
                <a:latin typeface="Fiba" panose="02010500040101020104" pitchFamily="2" charset="0"/>
                <a:ea typeface="+mn-ea"/>
                <a:cs typeface="+mn-cs"/>
              </a:rPr>
              <a:t> </a:t>
            </a:r>
            <a:r>
              <a:rPr lang="es-ES" sz="2400" err="1">
                <a:solidFill>
                  <a:srgbClr val="FFFFFF"/>
                </a:solidFill>
                <a:latin typeface="Fiba" panose="02010500040101020104" pitchFamily="2" charset="0"/>
                <a:ea typeface="+mn-ea"/>
                <a:cs typeface="+mn-cs"/>
              </a:rPr>
              <a:t>foul</a:t>
            </a:r>
            <a:r>
              <a:rPr lang="es-ES" sz="2400">
                <a:solidFill>
                  <a:srgbClr val="FFFFFF"/>
                </a:solidFill>
                <a:latin typeface="Fiba" panose="02010500040101020104" pitchFamily="2" charset="0"/>
                <a:ea typeface="+mn-ea"/>
                <a:cs typeface="+mn-cs"/>
              </a:rPr>
              <a:t/>
            </a:r>
            <a:br>
              <a:rPr lang="es-ES" sz="2400">
                <a:solidFill>
                  <a:srgbClr val="FFFFFF"/>
                </a:solidFill>
                <a:latin typeface="Fiba" panose="02010500040101020104" pitchFamily="2" charset="0"/>
                <a:ea typeface="+mn-ea"/>
                <a:cs typeface="+mn-cs"/>
              </a:rPr>
            </a:br>
            <a:r>
              <a:rPr lang="es-ES" sz="2400" err="1">
                <a:solidFill>
                  <a:srgbClr val="FFFFFF"/>
                </a:solidFill>
                <a:latin typeface="Fiba" panose="02010500040101020104" pitchFamily="2" charset="0"/>
                <a:ea typeface="+mn-ea"/>
                <a:cs typeface="+mn-cs"/>
              </a:rPr>
              <a:t>criteria</a:t>
            </a:r>
            <a:r>
              <a:rPr lang="es-ES" sz="2400">
                <a:solidFill>
                  <a:srgbClr val="FFFFFF"/>
                </a:solidFill>
                <a:latin typeface="Fiba" panose="02010500040101020104" pitchFamily="2" charset="0"/>
                <a:ea typeface="+mn-ea"/>
                <a:cs typeface="+mn-cs"/>
              </a:rPr>
              <a:t> 2 </a:t>
            </a:r>
            <a:endParaRPr lang="es-ES_tradnl" sz="2400">
              <a:solidFill>
                <a:srgbClr val="FFFFFF"/>
              </a:solidFill>
              <a:latin typeface="Fiba" panose="02010500040101020104" pitchFamily="2" charset="0"/>
              <a:ea typeface="+mn-ea"/>
              <a:cs typeface="+mn-cs"/>
            </a:endParaRPr>
          </a:p>
        </p:txBody>
      </p:sp>
      <p:sp>
        <p:nvSpPr>
          <p:cNvPr id="8" name="Rectángulo: esquinas redondeadas 7"/>
          <p:cNvSpPr/>
          <p:nvPr/>
        </p:nvSpPr>
        <p:spPr>
          <a:xfrm>
            <a:off x="457200" y="1490887"/>
            <a:ext cx="1032983" cy="4430941"/>
          </a:xfrm>
          <a:prstGeom prst="roundRect">
            <a:avLst/>
          </a:prstGeom>
          <a:solidFill>
            <a:srgbClr val="8C0A3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6000">
                <a:latin typeface="Fiba" panose="02010500040101020104" pitchFamily="2" charset="0"/>
              </a:rPr>
              <a:t>C2</a:t>
            </a:r>
            <a:endParaRPr lang="es-ES_tradnl" sz="6000">
              <a:latin typeface="Fiba" panose="02010500040101020104" pitchFamily="2" charset="0"/>
            </a:endParaRPr>
          </a:p>
        </p:txBody>
      </p:sp>
      <p:sp>
        <p:nvSpPr>
          <p:cNvPr id="5" name="Rectángulo: esquinas redondeadas 4"/>
          <p:cNvSpPr/>
          <p:nvPr/>
        </p:nvSpPr>
        <p:spPr>
          <a:xfrm>
            <a:off x="1699855" y="2552596"/>
            <a:ext cx="6691745" cy="2307522"/>
          </a:xfrm>
          <a:prstGeom prst="roundRect">
            <a:avLst/>
          </a:prstGeom>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rtlCol="0" anchor="ctr"/>
          <a:lstStyle/>
          <a:p>
            <a:pPr marL="93663" lvl="1" indent="0">
              <a:lnSpc>
                <a:spcPct val="150000"/>
              </a:lnSpc>
              <a:buNone/>
            </a:pPr>
            <a:r>
              <a:rPr lang="en-GB" sz="2400">
                <a:latin typeface="Univers 57 Condensed" charset="0"/>
                <a:ea typeface="Univers 57 Condensed" charset="0"/>
                <a:cs typeface="Univers 57 Condensed" charset="0"/>
              </a:rPr>
              <a:t>Excessive, hard contact caused by a player in an effort to play the ball </a:t>
            </a:r>
            <a:r>
              <a:rPr lang="en-GB" sz="2400" b="1" u="sng">
                <a:solidFill>
                  <a:srgbClr val="FF0000"/>
                </a:solidFill>
                <a:latin typeface="Univers 57 Condensed" charset="0"/>
                <a:ea typeface="Univers 57 Condensed" charset="0"/>
                <a:cs typeface="Univers 57 Condensed" charset="0"/>
              </a:rPr>
              <a:t>or an opponent</a:t>
            </a:r>
            <a:r>
              <a:rPr lang="en-GB" sz="2400">
                <a:latin typeface="Univers 57 Condensed" charset="0"/>
                <a:ea typeface="Univers 57 Condensed" charset="0"/>
                <a:cs typeface="Univers 57 Condensed" charset="0"/>
              </a:rPr>
              <a:t>.</a:t>
            </a:r>
            <a:endParaRPr lang="en-GB" sz="2400">
              <a:solidFill>
                <a:schemeClr val="tx1"/>
              </a:solidFill>
              <a:latin typeface="Univers 57 Condensed" charset="0"/>
              <a:ea typeface="Univers 57 Condensed" charset="0"/>
              <a:cs typeface="Univers 57 Condensed" charset="0"/>
            </a:endParaRPr>
          </a:p>
        </p:txBody>
      </p:sp>
    </p:spTree>
    <p:extLst>
      <p:ext uri="{BB962C8B-B14F-4D97-AF65-F5344CB8AC3E}">
        <p14:creationId xmlns:p14="http://schemas.microsoft.com/office/powerpoint/2010/main" val="28341190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225725" y="3251565"/>
            <a:ext cx="2791235" cy="3400426"/>
          </a:xfrm>
          <a:prstGeom prst="rect">
            <a:avLst/>
          </a:prstGeom>
        </p:spPr>
      </p:pic>
      <p:pic>
        <p:nvPicPr>
          <p:cNvPr id="5" name="Kuva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18716" y="3314697"/>
            <a:ext cx="3178949" cy="3400425"/>
          </a:xfrm>
          <a:prstGeom prst="rect">
            <a:avLst/>
          </a:prstGeom>
        </p:spPr>
      </p:pic>
      <p:sp>
        <p:nvSpPr>
          <p:cNvPr id="4" name="Título 3"/>
          <p:cNvSpPr>
            <a:spLocks noGrp="1"/>
          </p:cNvSpPr>
          <p:nvPr>
            <p:ph type="title"/>
          </p:nvPr>
        </p:nvSpPr>
        <p:spPr>
          <a:xfrm>
            <a:off x="457200" y="287526"/>
            <a:ext cx="8229600" cy="637987"/>
          </a:xfrm>
        </p:spPr>
        <p:txBody>
          <a:bodyPr>
            <a:normAutofit fontScale="90000"/>
          </a:bodyPr>
          <a:lstStyle/>
          <a:p>
            <a:r>
              <a:rPr lang="es-ES" sz="2400">
                <a:solidFill>
                  <a:srgbClr val="FFFFFF"/>
                </a:solidFill>
                <a:latin typeface="Fiba" panose="02010500040101020104" pitchFamily="2" charset="0"/>
                <a:ea typeface="+mn-ea"/>
                <a:cs typeface="+mn-cs"/>
              </a:rPr>
              <a:t>ART. 37  </a:t>
            </a:r>
            <a:r>
              <a:rPr lang="es-ES" sz="2400" err="1">
                <a:solidFill>
                  <a:srgbClr val="FFFFFF"/>
                </a:solidFill>
                <a:latin typeface="Fiba" panose="02010500040101020104" pitchFamily="2" charset="0"/>
                <a:ea typeface="+mn-ea"/>
                <a:cs typeface="+mn-cs"/>
              </a:rPr>
              <a:t>unsportsmanlike</a:t>
            </a:r>
            <a:r>
              <a:rPr lang="es-ES" sz="2400">
                <a:solidFill>
                  <a:srgbClr val="FFFFFF"/>
                </a:solidFill>
                <a:latin typeface="Fiba" panose="02010500040101020104" pitchFamily="2" charset="0"/>
                <a:ea typeface="+mn-ea"/>
                <a:cs typeface="+mn-cs"/>
              </a:rPr>
              <a:t> </a:t>
            </a:r>
            <a:r>
              <a:rPr lang="es-ES" sz="2400" err="1">
                <a:solidFill>
                  <a:srgbClr val="FFFFFF"/>
                </a:solidFill>
                <a:latin typeface="Fiba" panose="02010500040101020104" pitchFamily="2" charset="0"/>
                <a:ea typeface="+mn-ea"/>
                <a:cs typeface="+mn-cs"/>
              </a:rPr>
              <a:t>foul</a:t>
            </a:r>
            <a:r>
              <a:rPr lang="es-ES" sz="2400">
                <a:solidFill>
                  <a:srgbClr val="FFFFFF"/>
                </a:solidFill>
                <a:latin typeface="Fiba" panose="02010500040101020104" pitchFamily="2" charset="0"/>
                <a:ea typeface="+mn-ea"/>
                <a:cs typeface="+mn-cs"/>
              </a:rPr>
              <a:t/>
            </a:r>
            <a:br>
              <a:rPr lang="es-ES" sz="2400">
                <a:solidFill>
                  <a:srgbClr val="FFFFFF"/>
                </a:solidFill>
                <a:latin typeface="Fiba" panose="02010500040101020104" pitchFamily="2" charset="0"/>
                <a:ea typeface="+mn-ea"/>
                <a:cs typeface="+mn-cs"/>
              </a:rPr>
            </a:br>
            <a:r>
              <a:rPr lang="es-ES" sz="2400" err="1">
                <a:solidFill>
                  <a:srgbClr val="FFFFFF"/>
                </a:solidFill>
                <a:latin typeface="Fiba" panose="02010500040101020104" pitchFamily="2" charset="0"/>
                <a:ea typeface="+mn-ea"/>
                <a:cs typeface="+mn-cs"/>
              </a:rPr>
              <a:t>criteria</a:t>
            </a:r>
            <a:r>
              <a:rPr lang="es-ES" sz="2400">
                <a:solidFill>
                  <a:srgbClr val="FFFFFF"/>
                </a:solidFill>
                <a:latin typeface="Fiba" panose="02010500040101020104" pitchFamily="2" charset="0"/>
                <a:ea typeface="+mn-ea"/>
                <a:cs typeface="+mn-cs"/>
              </a:rPr>
              <a:t> 2</a:t>
            </a:r>
            <a:endParaRPr lang="es-ES_tradnl" sz="2400">
              <a:solidFill>
                <a:srgbClr val="FFFFFF"/>
              </a:solidFill>
              <a:latin typeface="Fiba" panose="02010500040101020104" pitchFamily="2" charset="0"/>
              <a:ea typeface="+mn-ea"/>
              <a:cs typeface="+mn-cs"/>
            </a:endParaRPr>
          </a:p>
        </p:txBody>
      </p:sp>
      <p:sp>
        <p:nvSpPr>
          <p:cNvPr id="6" name="Rectángulo: esquinas redondeadas 5"/>
          <p:cNvSpPr/>
          <p:nvPr/>
        </p:nvSpPr>
        <p:spPr>
          <a:xfrm>
            <a:off x="185734" y="1490888"/>
            <a:ext cx="1032983" cy="1002930"/>
          </a:xfrm>
          <a:prstGeom prst="roundRect">
            <a:avLst/>
          </a:prstGeom>
          <a:solidFill>
            <a:srgbClr val="8C0A3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6000">
                <a:latin typeface="Fiba" panose="02010500040101020104" pitchFamily="2" charset="0"/>
              </a:rPr>
              <a:t>C2</a:t>
            </a:r>
            <a:endParaRPr lang="es-ES_tradnl" sz="6000">
              <a:latin typeface="Fiba" panose="02010500040101020104" pitchFamily="2" charset="0"/>
            </a:endParaRPr>
          </a:p>
        </p:txBody>
      </p:sp>
      <p:sp>
        <p:nvSpPr>
          <p:cNvPr id="9" name="Rectángulo: esquinas redondeadas 8"/>
          <p:cNvSpPr/>
          <p:nvPr/>
        </p:nvSpPr>
        <p:spPr>
          <a:xfrm>
            <a:off x="1457778" y="1105069"/>
            <a:ext cx="7057569" cy="1923885"/>
          </a:xfrm>
          <a:prstGeom prst="roundRect">
            <a:avLst/>
          </a:prstGeom>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rtlCol="0" anchor="ctr"/>
          <a:lstStyle/>
          <a:p>
            <a:pPr marL="93663" lvl="1" defTabSz="476250"/>
            <a:endParaRPr lang="en-US" dirty="0" smtClean="0">
              <a:solidFill>
                <a:schemeClr val="tx1"/>
              </a:solidFill>
              <a:latin typeface="Univers 57 Condensed" charset="0"/>
              <a:ea typeface="Univers 57 Condensed" charset="0"/>
              <a:cs typeface="Univers 57 Condensed" charset="0"/>
            </a:endParaRPr>
          </a:p>
          <a:p>
            <a:pPr marL="93663" lvl="1" defTabSz="476250"/>
            <a:r>
              <a:rPr lang="en-US" u="sng" dirty="0" smtClean="0">
                <a:solidFill>
                  <a:schemeClr val="tx1"/>
                </a:solidFill>
                <a:latin typeface="Univers 57 Condensed" charset="0"/>
                <a:ea typeface="Univers 57 Condensed" charset="0"/>
                <a:cs typeface="Univers 57 Condensed" charset="0"/>
              </a:rPr>
              <a:t>Example C2.1</a:t>
            </a:r>
          </a:p>
          <a:p>
            <a:pPr marL="93663" lvl="1" defTabSz="476250"/>
            <a:r>
              <a:rPr lang="en-US" dirty="0">
                <a:solidFill>
                  <a:schemeClr val="tx1"/>
                </a:solidFill>
                <a:latin typeface="Univers 57 Condensed" charset="0"/>
                <a:ea typeface="Univers 57 Condensed" charset="0"/>
                <a:cs typeface="Univers 57 Condensed" charset="0"/>
              </a:rPr>
              <a:t>Y</a:t>
            </a:r>
            <a:r>
              <a:rPr lang="en-US" dirty="0" smtClean="0">
                <a:solidFill>
                  <a:schemeClr val="tx1"/>
                </a:solidFill>
                <a:latin typeface="Univers 57 Condensed" charset="0"/>
                <a:ea typeface="Univers 57 Condensed" charset="0"/>
                <a:cs typeface="Univers 57 Condensed" charset="0"/>
              </a:rPr>
              <a:t>ou </a:t>
            </a:r>
            <a:r>
              <a:rPr lang="en-US" dirty="0">
                <a:solidFill>
                  <a:schemeClr val="tx1"/>
                </a:solidFill>
                <a:latin typeface="Univers 57 Condensed" charset="0"/>
                <a:ea typeface="Univers 57 Condensed" charset="0"/>
                <a:cs typeface="Univers 57 Condensed" charset="0"/>
              </a:rPr>
              <a:t>may make a  personal foul, in the normal defensive action, but you do not need to "stop by any means“ your </a:t>
            </a:r>
            <a:r>
              <a:rPr lang="en-US" dirty="0" smtClean="0">
                <a:solidFill>
                  <a:schemeClr val="tx1"/>
                </a:solidFill>
                <a:latin typeface="Univers 57 Condensed" charset="0"/>
                <a:ea typeface="Univers 57 Condensed" charset="0"/>
                <a:cs typeface="Univers 57 Condensed" charset="0"/>
              </a:rPr>
              <a:t>opponent's </a:t>
            </a:r>
            <a:r>
              <a:rPr lang="en-US" dirty="0">
                <a:solidFill>
                  <a:schemeClr val="tx1"/>
                </a:solidFill>
                <a:latin typeface="Univers 57 Condensed" charset="0"/>
                <a:ea typeface="Univers 57 Condensed" charset="0"/>
                <a:cs typeface="Univers 57 Condensed" charset="0"/>
              </a:rPr>
              <a:t>action in an not effort to play the </a:t>
            </a:r>
            <a:r>
              <a:rPr lang="en-US" dirty="0" smtClean="0">
                <a:solidFill>
                  <a:schemeClr val="tx1"/>
                </a:solidFill>
                <a:latin typeface="Univers 57 Condensed" charset="0"/>
                <a:ea typeface="Univers 57 Condensed" charset="0"/>
                <a:cs typeface="Univers 57 Condensed" charset="0"/>
              </a:rPr>
              <a:t>ball</a:t>
            </a:r>
            <a:r>
              <a:rPr lang="en-US" dirty="0">
                <a:solidFill>
                  <a:schemeClr val="tx1"/>
                </a:solidFill>
                <a:latin typeface="Univers 57 Condensed" charset="0"/>
                <a:ea typeface="Univers 57 Condensed" charset="0"/>
                <a:cs typeface="Univers 57 Condensed" charset="0"/>
              </a:rPr>
              <a:t> </a:t>
            </a:r>
            <a:r>
              <a:rPr lang="en-US" dirty="0" smtClean="0">
                <a:solidFill>
                  <a:schemeClr val="tx1"/>
                </a:solidFill>
                <a:latin typeface="Univers 57 Condensed" charset="0"/>
                <a:ea typeface="Univers 57 Condensed" charset="0"/>
                <a:cs typeface="Univers 57 Condensed" charset="0"/>
              </a:rPr>
              <a:t>or play an opponent</a:t>
            </a:r>
            <a:r>
              <a:rPr lang="en-GB" dirty="0">
                <a:solidFill>
                  <a:schemeClr val="tx1"/>
                </a:solidFill>
                <a:latin typeface="Univers 57 Condensed" charset="0"/>
                <a:ea typeface="Univers 57 Condensed" charset="0"/>
                <a:cs typeface="Univers 57 Condensed" charset="0"/>
              </a:rPr>
              <a:t> </a:t>
            </a:r>
            <a:r>
              <a:rPr lang="en-GB" dirty="0" smtClean="0">
                <a:solidFill>
                  <a:schemeClr val="tx1"/>
                </a:solidFill>
                <a:latin typeface="Univers 57 Condensed" charset="0"/>
                <a:ea typeface="Univers 57 Condensed" charset="0"/>
                <a:cs typeface="Univers 57 Condensed" charset="0"/>
              </a:rPr>
              <a:t>. T</a:t>
            </a:r>
            <a:r>
              <a:rPr lang="en-GB" dirty="0" smtClean="0"/>
              <a:t>his </a:t>
            </a:r>
            <a:r>
              <a:rPr lang="en-GB" dirty="0"/>
              <a:t>is an excessive-hard contact and should </a:t>
            </a:r>
            <a:r>
              <a:rPr lang="en-GB" dirty="0" smtClean="0"/>
              <a:t>penalise </a:t>
            </a:r>
            <a:r>
              <a:rPr lang="es-ES_tradnl" dirty="0"/>
              <a:t>as </a:t>
            </a:r>
            <a:r>
              <a:rPr lang="es-ES_tradnl" b="1" u="sng" dirty="0" err="1" smtClean="0"/>
              <a:t>an</a:t>
            </a:r>
            <a:r>
              <a:rPr lang="es-ES_tradnl" b="1" u="sng" dirty="0" smtClean="0"/>
              <a:t> UF</a:t>
            </a:r>
            <a:r>
              <a:rPr lang="es-ES_tradnl" dirty="0" smtClean="0"/>
              <a:t>. </a:t>
            </a:r>
            <a:r>
              <a:rPr lang="en-GB" dirty="0"/>
              <a:t>Note the correct technique to make the call </a:t>
            </a:r>
            <a:r>
              <a:rPr lang="mr-IN" dirty="0"/>
              <a:t>–</a:t>
            </a:r>
            <a:r>
              <a:rPr lang="en-GB" dirty="0"/>
              <a:t> analyse </a:t>
            </a:r>
            <a:r>
              <a:rPr lang="mr-IN" dirty="0"/>
              <a:t>–</a:t>
            </a:r>
            <a:r>
              <a:rPr lang="en-GB" dirty="0"/>
              <a:t> call normal foul </a:t>
            </a:r>
            <a:r>
              <a:rPr lang="mr-IN" dirty="0"/>
              <a:t>–</a:t>
            </a:r>
            <a:r>
              <a:rPr lang="en-GB" dirty="0"/>
              <a:t> upgrade to UF</a:t>
            </a:r>
            <a:r>
              <a:rPr lang="en-GB" dirty="0" smtClean="0"/>
              <a:t>.</a:t>
            </a:r>
            <a:endParaRPr lang="en-GB" dirty="0">
              <a:solidFill>
                <a:schemeClr val="tx1"/>
              </a:solidFill>
              <a:latin typeface="Univers 57 Condensed" charset="0"/>
              <a:ea typeface="Univers 57 Condensed" charset="0"/>
              <a:cs typeface="Univers 57 Condensed" charset="0"/>
            </a:endParaRPr>
          </a:p>
          <a:p>
            <a:pPr marL="93663" lvl="1" indent="0" defTabSz="476250">
              <a:buNone/>
            </a:pPr>
            <a:endParaRPr lang="en-GB" dirty="0">
              <a:solidFill>
                <a:schemeClr val="tx1"/>
              </a:solidFill>
              <a:latin typeface="Univers 57 Condensed" charset="0"/>
              <a:ea typeface="Univers 57 Condensed" charset="0"/>
              <a:cs typeface="Univers 57 Condensed" charset="0"/>
            </a:endParaRPr>
          </a:p>
        </p:txBody>
      </p:sp>
      <p:sp>
        <p:nvSpPr>
          <p:cNvPr id="11" name="Elipse 10"/>
          <p:cNvSpPr/>
          <p:nvPr/>
        </p:nvSpPr>
        <p:spPr>
          <a:xfrm>
            <a:off x="1566647" y="3657081"/>
            <a:ext cx="1193600" cy="1056412"/>
          </a:xfrm>
          <a:prstGeom prst="ellipse">
            <a:avLst/>
          </a:prstGeom>
          <a:noFill/>
          <a:ln w="28575">
            <a:solidFill>
              <a:srgbClr val="FFFF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0" name="Elipse 9"/>
          <p:cNvSpPr/>
          <p:nvPr/>
        </p:nvSpPr>
        <p:spPr>
          <a:xfrm>
            <a:off x="6148441" y="3713280"/>
            <a:ext cx="1193600" cy="1056412"/>
          </a:xfrm>
          <a:prstGeom prst="ellipse">
            <a:avLst/>
          </a:prstGeom>
          <a:noFill/>
          <a:ln w="28575">
            <a:solidFill>
              <a:srgbClr val="FFFF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pic>
        <p:nvPicPr>
          <p:cNvPr id="14" name="Kuva 13"/>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223482" y="3083727"/>
            <a:ext cx="869617" cy="938091"/>
          </a:xfrm>
          <a:prstGeom prst="rect">
            <a:avLst/>
          </a:prstGeom>
        </p:spPr>
      </p:pic>
      <p:pic>
        <p:nvPicPr>
          <p:cNvPr id="15" name="Kuva 14"/>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420753" y="3003450"/>
            <a:ext cx="804972" cy="850050"/>
          </a:xfrm>
          <a:prstGeom prst="rect">
            <a:avLst/>
          </a:prstGeom>
        </p:spPr>
      </p:pic>
    </p:spTree>
    <p:extLst>
      <p:ext uri="{BB962C8B-B14F-4D97-AF65-F5344CB8AC3E}">
        <p14:creationId xmlns:p14="http://schemas.microsoft.com/office/powerpoint/2010/main" val="14587779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87526"/>
            <a:ext cx="8229600" cy="637987"/>
          </a:xfrm>
        </p:spPr>
        <p:txBody>
          <a:bodyPr>
            <a:normAutofit fontScale="90000"/>
          </a:bodyPr>
          <a:lstStyle/>
          <a:p>
            <a:r>
              <a:rPr lang="es-ES" sz="2400">
                <a:solidFill>
                  <a:srgbClr val="FFFFFF"/>
                </a:solidFill>
                <a:latin typeface="Fiba" panose="02010500040101020104" pitchFamily="2" charset="0"/>
                <a:ea typeface="+mn-ea"/>
                <a:cs typeface="+mn-cs"/>
              </a:rPr>
              <a:t>ART. 37  </a:t>
            </a:r>
            <a:r>
              <a:rPr lang="es-ES" sz="2400" err="1">
                <a:solidFill>
                  <a:srgbClr val="FFFFFF"/>
                </a:solidFill>
                <a:latin typeface="Fiba" panose="02010500040101020104" pitchFamily="2" charset="0"/>
                <a:ea typeface="+mn-ea"/>
                <a:cs typeface="+mn-cs"/>
              </a:rPr>
              <a:t>unsportsmanlike</a:t>
            </a:r>
            <a:r>
              <a:rPr lang="es-ES" sz="2400">
                <a:solidFill>
                  <a:srgbClr val="FFFFFF"/>
                </a:solidFill>
                <a:latin typeface="Fiba" panose="02010500040101020104" pitchFamily="2" charset="0"/>
                <a:ea typeface="+mn-ea"/>
                <a:cs typeface="+mn-cs"/>
              </a:rPr>
              <a:t> </a:t>
            </a:r>
            <a:r>
              <a:rPr lang="es-ES" sz="2400" err="1">
                <a:solidFill>
                  <a:srgbClr val="FFFFFF"/>
                </a:solidFill>
                <a:latin typeface="Fiba" panose="02010500040101020104" pitchFamily="2" charset="0"/>
                <a:ea typeface="+mn-ea"/>
                <a:cs typeface="+mn-cs"/>
              </a:rPr>
              <a:t>foul</a:t>
            </a:r>
            <a:r>
              <a:rPr lang="es-ES" sz="2400">
                <a:solidFill>
                  <a:srgbClr val="FFFFFF"/>
                </a:solidFill>
                <a:latin typeface="Fiba" panose="02010500040101020104" pitchFamily="2" charset="0"/>
                <a:ea typeface="+mn-ea"/>
                <a:cs typeface="+mn-cs"/>
              </a:rPr>
              <a:t/>
            </a:r>
            <a:br>
              <a:rPr lang="es-ES" sz="2400">
                <a:solidFill>
                  <a:srgbClr val="FFFFFF"/>
                </a:solidFill>
                <a:latin typeface="Fiba" panose="02010500040101020104" pitchFamily="2" charset="0"/>
                <a:ea typeface="+mn-ea"/>
                <a:cs typeface="+mn-cs"/>
              </a:rPr>
            </a:br>
            <a:r>
              <a:rPr lang="es-ES" sz="2400" err="1">
                <a:solidFill>
                  <a:srgbClr val="FFFFFF"/>
                </a:solidFill>
                <a:latin typeface="Fiba" panose="02010500040101020104" pitchFamily="2" charset="0"/>
                <a:ea typeface="+mn-ea"/>
                <a:cs typeface="+mn-cs"/>
              </a:rPr>
              <a:t>criteria</a:t>
            </a:r>
            <a:r>
              <a:rPr lang="es-ES" sz="2400">
                <a:solidFill>
                  <a:srgbClr val="FFFFFF"/>
                </a:solidFill>
                <a:latin typeface="Fiba" panose="02010500040101020104" pitchFamily="2" charset="0"/>
                <a:ea typeface="+mn-ea"/>
                <a:cs typeface="+mn-cs"/>
              </a:rPr>
              <a:t> 2</a:t>
            </a:r>
            <a:endParaRPr lang="es-ES_tradnl" sz="2400">
              <a:solidFill>
                <a:srgbClr val="FFFFFF"/>
              </a:solidFill>
              <a:latin typeface="Fiba" panose="02010500040101020104" pitchFamily="2" charset="0"/>
              <a:ea typeface="+mn-ea"/>
              <a:cs typeface="+mn-cs"/>
            </a:endParaRPr>
          </a:p>
        </p:txBody>
      </p:sp>
      <p:sp>
        <p:nvSpPr>
          <p:cNvPr id="6" name="Rectángulo: esquinas redondeadas 5"/>
          <p:cNvSpPr/>
          <p:nvPr/>
        </p:nvSpPr>
        <p:spPr>
          <a:xfrm>
            <a:off x="457200" y="1490888"/>
            <a:ext cx="1032983" cy="1002930"/>
          </a:xfrm>
          <a:prstGeom prst="roundRect">
            <a:avLst/>
          </a:prstGeom>
          <a:solidFill>
            <a:srgbClr val="8C0A3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6000">
                <a:latin typeface="Fiba" panose="02010500040101020104" pitchFamily="2" charset="0"/>
              </a:rPr>
              <a:t>C2</a:t>
            </a:r>
            <a:endParaRPr lang="es-ES_tradnl" sz="6000">
              <a:latin typeface="Fiba" panose="02010500040101020104" pitchFamily="2" charset="0"/>
            </a:endParaRPr>
          </a:p>
        </p:txBody>
      </p:sp>
      <p:sp>
        <p:nvSpPr>
          <p:cNvPr id="8" name="Rectángulo: esquinas redondeadas 7"/>
          <p:cNvSpPr/>
          <p:nvPr/>
        </p:nvSpPr>
        <p:spPr>
          <a:xfrm>
            <a:off x="1629642" y="1501143"/>
            <a:ext cx="6866658" cy="1512585"/>
          </a:xfrm>
          <a:prstGeom prst="roundRect">
            <a:avLst/>
          </a:prstGeom>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rtlCol="0" anchor="ctr"/>
          <a:lstStyle/>
          <a:p>
            <a:pPr marL="93663" lvl="1" indent="0" defTabSz="476250">
              <a:buNone/>
            </a:pPr>
            <a:r>
              <a:rPr lang="en-GB" u="sng" dirty="0" smtClean="0">
                <a:solidFill>
                  <a:schemeClr val="tx1"/>
                </a:solidFill>
                <a:latin typeface="Univers 57 Condensed" charset="0"/>
                <a:ea typeface="Univers 57 Condensed" charset="0"/>
                <a:cs typeface="Univers 57 Condensed" charset="0"/>
              </a:rPr>
              <a:t>Example C2.2</a:t>
            </a:r>
          </a:p>
          <a:p>
            <a:pPr marL="93663" lvl="1" indent="0" defTabSz="476250">
              <a:buNone/>
            </a:pPr>
            <a:r>
              <a:rPr lang="en-GB" dirty="0" smtClean="0">
                <a:solidFill>
                  <a:schemeClr val="tx1"/>
                </a:solidFill>
                <a:latin typeface="Univers 57 Condensed" charset="0"/>
                <a:ea typeface="Univers 57 Condensed" charset="0"/>
                <a:cs typeface="Univers 57 Condensed" charset="0"/>
              </a:rPr>
              <a:t>You can fall into a fake, or you may make a  personal foul, in the normal defensive action, but you do not need to "stop by any means“ your opponent's action in an not effort to play the ball. T</a:t>
            </a:r>
            <a:r>
              <a:rPr lang="en-GB" dirty="0" smtClean="0"/>
              <a:t>his is an excessive-hard contact and should penalize </a:t>
            </a:r>
            <a:r>
              <a:rPr lang="es-ES_tradnl" dirty="0" smtClean="0"/>
              <a:t>as </a:t>
            </a:r>
            <a:r>
              <a:rPr lang="es-ES_tradnl" b="1" u="sng" dirty="0" err="1" smtClean="0"/>
              <a:t>an</a:t>
            </a:r>
            <a:r>
              <a:rPr lang="es-ES_tradnl" b="1" u="sng" dirty="0" smtClean="0"/>
              <a:t> UF</a:t>
            </a:r>
            <a:r>
              <a:rPr lang="es-ES_tradnl" dirty="0" smtClean="0"/>
              <a:t>.</a:t>
            </a:r>
            <a:endParaRPr lang="en-GB" dirty="0">
              <a:solidFill>
                <a:schemeClr val="tx1"/>
              </a:solidFill>
              <a:latin typeface="Univers 57 Condensed" charset="0"/>
              <a:ea typeface="Univers 57 Condensed" charset="0"/>
              <a:cs typeface="Univers 57 Condensed" charset="0"/>
            </a:endParaRPr>
          </a:p>
        </p:txBody>
      </p:sp>
      <p:pic>
        <p:nvPicPr>
          <p:cNvPr id="5" name="Imagen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90425" y="3198037"/>
            <a:ext cx="2221659" cy="3393079"/>
          </a:xfrm>
          <a:prstGeom prst="rect">
            <a:avLst/>
          </a:prstGeom>
        </p:spPr>
      </p:pic>
      <p:sp>
        <p:nvSpPr>
          <p:cNvPr id="11" name="Elipse 10"/>
          <p:cNvSpPr/>
          <p:nvPr/>
        </p:nvSpPr>
        <p:spPr>
          <a:xfrm>
            <a:off x="2614005" y="3643458"/>
            <a:ext cx="1193600" cy="1056412"/>
          </a:xfrm>
          <a:prstGeom prst="ellipse">
            <a:avLst/>
          </a:prstGeom>
          <a:noFill/>
          <a:ln w="28575">
            <a:solidFill>
              <a:srgbClr val="FFFF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pic>
        <p:nvPicPr>
          <p:cNvPr id="7" name="Imagen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1767" y="3198037"/>
            <a:ext cx="2046388" cy="3393079"/>
          </a:xfrm>
          <a:prstGeom prst="rect">
            <a:avLst/>
          </a:prstGeom>
        </p:spPr>
      </p:pic>
      <p:sp>
        <p:nvSpPr>
          <p:cNvPr id="10" name="Elipse 9"/>
          <p:cNvSpPr/>
          <p:nvPr/>
        </p:nvSpPr>
        <p:spPr>
          <a:xfrm>
            <a:off x="5994209" y="4647536"/>
            <a:ext cx="1193600" cy="1056412"/>
          </a:xfrm>
          <a:prstGeom prst="ellipse">
            <a:avLst/>
          </a:prstGeom>
          <a:noFill/>
          <a:ln w="28575">
            <a:solidFill>
              <a:srgbClr val="FFFF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pic>
        <p:nvPicPr>
          <p:cNvPr id="12" name="Kuva 11"/>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567614" y="3013728"/>
            <a:ext cx="869617" cy="938091"/>
          </a:xfrm>
          <a:prstGeom prst="rect">
            <a:avLst/>
          </a:prstGeom>
        </p:spPr>
      </p:pic>
      <p:pic>
        <p:nvPicPr>
          <p:cNvPr id="13" name="Kuva 12"/>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251543" y="3142317"/>
            <a:ext cx="804972" cy="850050"/>
          </a:xfrm>
          <a:prstGeom prst="rect">
            <a:avLst/>
          </a:prstGeom>
        </p:spPr>
      </p:pic>
    </p:spTree>
    <p:extLst>
      <p:ext uri="{BB962C8B-B14F-4D97-AF65-F5344CB8AC3E}">
        <p14:creationId xmlns:p14="http://schemas.microsoft.com/office/powerpoint/2010/main" val="31622688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en-GB" sz="3200" smtClean="0">
                <a:latin typeface="Fiba" charset="0"/>
                <a:ea typeface="Fiba" charset="0"/>
                <a:cs typeface="Fiba" charset="0"/>
              </a:rPr>
              <a:t>NOTE</a:t>
            </a:r>
            <a:endParaRPr lang="en-GB" sz="3200" dirty="0">
              <a:latin typeface="Fiba" charset="0"/>
              <a:ea typeface="Fiba" charset="0"/>
              <a:cs typeface="Fiba" charset="0"/>
            </a:endParaRPr>
          </a:p>
        </p:txBody>
      </p:sp>
      <p:sp>
        <p:nvSpPr>
          <p:cNvPr id="3" name="Sisällön paikkamerkki 2"/>
          <p:cNvSpPr>
            <a:spLocks noGrp="1"/>
          </p:cNvSpPr>
          <p:nvPr>
            <p:ph idx="1"/>
          </p:nvPr>
        </p:nvSpPr>
        <p:spPr>
          <a:xfrm>
            <a:off x="457200" y="1861457"/>
            <a:ext cx="8229600" cy="4525963"/>
          </a:xfrm>
        </p:spPr>
        <p:txBody>
          <a:bodyPr>
            <a:normAutofit fontScale="92500" lnSpcReduction="10000"/>
          </a:bodyPr>
          <a:lstStyle/>
          <a:p>
            <a:r>
              <a:rPr lang="en-GB" sz="2800" i="1" dirty="0" smtClean="0">
                <a:latin typeface="Univers 57 Condensed" charset="0"/>
                <a:ea typeface="Univers 57 Condensed" charset="0"/>
                <a:cs typeface="Univers 57 Condensed" charset="0"/>
              </a:rPr>
              <a:t>This material is created by FIBA Referee Department and should not be edited unless using so called ”open template” without FIBA logo. </a:t>
            </a:r>
          </a:p>
          <a:p>
            <a:r>
              <a:rPr lang="en-GB" sz="2800" i="1" dirty="0" smtClean="0">
                <a:latin typeface="Univers 57 Condensed" charset="0"/>
                <a:ea typeface="Univers 57 Condensed" charset="0"/>
                <a:cs typeface="Univers 57 Condensed" charset="0"/>
              </a:rPr>
              <a:t>See document “</a:t>
            </a:r>
            <a:r>
              <a:rPr lang="en-GB" sz="2800" i="1" dirty="0" err="1" smtClean="0">
                <a:latin typeface="Univers 57 Condensed" charset="0"/>
                <a:ea typeface="Univers 57 Condensed" charset="0"/>
                <a:cs typeface="Univers 57 Condensed" charset="0"/>
              </a:rPr>
              <a:t>FIBA_Powerpoint_Presentations</a:t>
            </a:r>
            <a:r>
              <a:rPr lang="en-GB" sz="2800" i="1" dirty="0" smtClean="0">
                <a:latin typeface="Univers 57 Condensed" charset="0"/>
                <a:ea typeface="Univers 57 Condensed" charset="0"/>
                <a:cs typeface="Univers 57 Condensed" charset="0"/>
              </a:rPr>
              <a:t>” for details.</a:t>
            </a:r>
          </a:p>
          <a:p>
            <a:endParaRPr lang="en-GB" sz="2800" i="1" dirty="0" smtClean="0">
              <a:latin typeface="Univers 57 Condensed" charset="0"/>
              <a:ea typeface="Univers 57 Condensed" charset="0"/>
              <a:cs typeface="Univers 57 Condensed" charset="0"/>
            </a:endParaRPr>
          </a:p>
          <a:p>
            <a:r>
              <a:rPr lang="en-GB" sz="2800" i="1" dirty="0" smtClean="0">
                <a:latin typeface="Univers 57 Condensed" charset="0"/>
                <a:ea typeface="Univers 57 Condensed" charset="0"/>
                <a:cs typeface="Univers 57 Condensed" charset="0"/>
              </a:rPr>
              <a:t>If you identify an error or a discrepancy in this material, please notify the FIBA Referee Department at </a:t>
            </a:r>
            <a:r>
              <a:rPr lang="en-GB" sz="2800" b="1" i="1" u="sng" dirty="0" err="1" smtClean="0">
                <a:latin typeface="Univers 57 Condensed" charset="0"/>
                <a:ea typeface="Univers 57 Condensed" charset="0"/>
                <a:cs typeface="Univers 57 Condensed" charset="0"/>
              </a:rPr>
              <a:t>refereeing@fiba.com</a:t>
            </a:r>
            <a:r>
              <a:rPr lang="en-GB" sz="2800" b="1" i="1" u="sng" dirty="0" smtClean="0">
                <a:latin typeface="Univers 57 Condensed" charset="0"/>
                <a:ea typeface="Univers 57 Condensed" charset="0"/>
                <a:cs typeface="Univers 57 Condensed" charset="0"/>
              </a:rPr>
              <a:t>. </a:t>
            </a:r>
          </a:p>
          <a:p>
            <a:endParaRPr lang="en-GB" sz="2800" i="1" dirty="0">
              <a:latin typeface="Univers 57 Condensed" charset="0"/>
              <a:ea typeface="Univers 57 Condensed" charset="0"/>
              <a:cs typeface="Univers 57 Condensed" charset="0"/>
            </a:endParaRPr>
          </a:p>
          <a:p>
            <a:pPr marL="0" indent="0" algn="ctr">
              <a:buNone/>
            </a:pPr>
            <a:r>
              <a:rPr lang="en-GB" sz="2800" i="1" dirty="0" smtClean="0">
                <a:latin typeface="Univers 57 Condensed" charset="0"/>
                <a:ea typeface="Univers 57 Condensed" charset="0"/>
                <a:cs typeface="Univers 57 Condensed" charset="0"/>
              </a:rPr>
              <a:t>FIBA Referee Department</a:t>
            </a:r>
            <a:endParaRPr lang="en-GB" sz="2800" i="1" dirty="0">
              <a:latin typeface="Univers 57 Condensed" charset="0"/>
              <a:ea typeface="Univers 57 Condensed" charset="0"/>
              <a:cs typeface="Univers 57 Condensed" charset="0"/>
            </a:endParaRPr>
          </a:p>
        </p:txBody>
      </p:sp>
    </p:spTree>
    <p:extLst>
      <p:ext uri="{BB962C8B-B14F-4D97-AF65-F5344CB8AC3E}">
        <p14:creationId xmlns:p14="http://schemas.microsoft.com/office/powerpoint/2010/main" val="9722035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49200" y="3052820"/>
            <a:ext cx="1874765" cy="3646581"/>
          </a:xfrm>
          <a:prstGeom prst="rect">
            <a:avLst/>
          </a:prstGeom>
        </p:spPr>
      </p:pic>
      <p:pic>
        <p:nvPicPr>
          <p:cNvPr id="2" name="Imagen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40803" y="3045786"/>
            <a:ext cx="1997297" cy="3646581"/>
          </a:xfrm>
          <a:prstGeom prst="rect">
            <a:avLst/>
          </a:prstGeom>
        </p:spPr>
      </p:pic>
      <p:sp>
        <p:nvSpPr>
          <p:cNvPr id="4" name="Título 3"/>
          <p:cNvSpPr>
            <a:spLocks noGrp="1"/>
          </p:cNvSpPr>
          <p:nvPr>
            <p:ph type="title"/>
          </p:nvPr>
        </p:nvSpPr>
        <p:spPr>
          <a:xfrm>
            <a:off x="457200" y="287526"/>
            <a:ext cx="8229600" cy="637987"/>
          </a:xfrm>
        </p:spPr>
        <p:txBody>
          <a:bodyPr>
            <a:normAutofit fontScale="90000"/>
          </a:bodyPr>
          <a:lstStyle/>
          <a:p>
            <a:r>
              <a:rPr lang="es-ES" sz="2400">
                <a:solidFill>
                  <a:srgbClr val="FFFFFF"/>
                </a:solidFill>
                <a:latin typeface="Fiba" panose="02010500040101020104" pitchFamily="2" charset="0"/>
                <a:ea typeface="+mn-ea"/>
                <a:cs typeface="+mn-cs"/>
              </a:rPr>
              <a:t>ART. 37  </a:t>
            </a:r>
            <a:r>
              <a:rPr lang="es-ES" sz="2400" err="1">
                <a:solidFill>
                  <a:srgbClr val="FFFFFF"/>
                </a:solidFill>
                <a:latin typeface="Fiba" panose="02010500040101020104" pitchFamily="2" charset="0"/>
                <a:ea typeface="+mn-ea"/>
                <a:cs typeface="+mn-cs"/>
              </a:rPr>
              <a:t>unsportsmanlike</a:t>
            </a:r>
            <a:r>
              <a:rPr lang="es-ES" sz="2400">
                <a:solidFill>
                  <a:srgbClr val="FFFFFF"/>
                </a:solidFill>
                <a:latin typeface="Fiba" panose="02010500040101020104" pitchFamily="2" charset="0"/>
                <a:ea typeface="+mn-ea"/>
                <a:cs typeface="+mn-cs"/>
              </a:rPr>
              <a:t> </a:t>
            </a:r>
            <a:r>
              <a:rPr lang="es-ES" sz="2400" err="1">
                <a:solidFill>
                  <a:srgbClr val="FFFFFF"/>
                </a:solidFill>
                <a:latin typeface="Fiba" panose="02010500040101020104" pitchFamily="2" charset="0"/>
                <a:ea typeface="+mn-ea"/>
                <a:cs typeface="+mn-cs"/>
              </a:rPr>
              <a:t>foul</a:t>
            </a:r>
            <a:r>
              <a:rPr lang="es-ES" sz="2400">
                <a:solidFill>
                  <a:srgbClr val="FFFFFF"/>
                </a:solidFill>
                <a:latin typeface="Fiba" panose="02010500040101020104" pitchFamily="2" charset="0"/>
                <a:ea typeface="+mn-ea"/>
                <a:cs typeface="+mn-cs"/>
              </a:rPr>
              <a:t/>
            </a:r>
            <a:br>
              <a:rPr lang="es-ES" sz="2400">
                <a:solidFill>
                  <a:srgbClr val="FFFFFF"/>
                </a:solidFill>
                <a:latin typeface="Fiba" panose="02010500040101020104" pitchFamily="2" charset="0"/>
                <a:ea typeface="+mn-ea"/>
                <a:cs typeface="+mn-cs"/>
              </a:rPr>
            </a:br>
            <a:r>
              <a:rPr lang="es-ES" sz="2400" err="1">
                <a:solidFill>
                  <a:srgbClr val="FFFFFF"/>
                </a:solidFill>
                <a:latin typeface="Fiba" panose="02010500040101020104" pitchFamily="2" charset="0"/>
                <a:ea typeface="+mn-ea"/>
                <a:cs typeface="+mn-cs"/>
              </a:rPr>
              <a:t>criteria</a:t>
            </a:r>
            <a:r>
              <a:rPr lang="es-ES" sz="2400">
                <a:solidFill>
                  <a:srgbClr val="FFFFFF"/>
                </a:solidFill>
                <a:latin typeface="Fiba" panose="02010500040101020104" pitchFamily="2" charset="0"/>
                <a:ea typeface="+mn-ea"/>
                <a:cs typeface="+mn-cs"/>
              </a:rPr>
              <a:t> 2</a:t>
            </a:r>
            <a:endParaRPr lang="es-ES_tradnl" sz="2400">
              <a:solidFill>
                <a:srgbClr val="FFFFFF"/>
              </a:solidFill>
              <a:latin typeface="Fiba" panose="02010500040101020104" pitchFamily="2" charset="0"/>
              <a:ea typeface="+mn-ea"/>
              <a:cs typeface="+mn-cs"/>
            </a:endParaRPr>
          </a:p>
        </p:txBody>
      </p:sp>
      <p:sp>
        <p:nvSpPr>
          <p:cNvPr id="6" name="Rectángulo: esquinas redondeadas 5"/>
          <p:cNvSpPr/>
          <p:nvPr/>
        </p:nvSpPr>
        <p:spPr>
          <a:xfrm>
            <a:off x="457200" y="1490888"/>
            <a:ext cx="1032983" cy="1002930"/>
          </a:xfrm>
          <a:prstGeom prst="roundRect">
            <a:avLst/>
          </a:prstGeom>
          <a:solidFill>
            <a:srgbClr val="8C0A3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6000">
                <a:latin typeface="Fiba" panose="02010500040101020104" pitchFamily="2" charset="0"/>
              </a:rPr>
              <a:t>C2</a:t>
            </a:r>
            <a:endParaRPr lang="es-ES_tradnl" sz="6000">
              <a:latin typeface="Fiba" panose="02010500040101020104" pitchFamily="2" charset="0"/>
            </a:endParaRPr>
          </a:p>
        </p:txBody>
      </p:sp>
      <p:sp>
        <p:nvSpPr>
          <p:cNvPr id="11" name="Elipse 10"/>
          <p:cNvSpPr/>
          <p:nvPr/>
        </p:nvSpPr>
        <p:spPr>
          <a:xfrm>
            <a:off x="2531042" y="3163939"/>
            <a:ext cx="1193600" cy="1056412"/>
          </a:xfrm>
          <a:prstGeom prst="ellipse">
            <a:avLst/>
          </a:prstGeom>
          <a:noFill/>
          <a:ln w="28575">
            <a:solidFill>
              <a:srgbClr val="FFFF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0" name="Elipse 9"/>
          <p:cNvSpPr/>
          <p:nvPr/>
        </p:nvSpPr>
        <p:spPr>
          <a:xfrm>
            <a:off x="5642651" y="4072139"/>
            <a:ext cx="1193600" cy="1056412"/>
          </a:xfrm>
          <a:prstGeom prst="ellipse">
            <a:avLst/>
          </a:prstGeom>
          <a:noFill/>
          <a:ln w="28575">
            <a:solidFill>
              <a:srgbClr val="FFFF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9" name="Rectángulo: esquinas redondeadas 8"/>
          <p:cNvSpPr/>
          <p:nvPr/>
        </p:nvSpPr>
        <p:spPr>
          <a:xfrm>
            <a:off x="1629231" y="1492195"/>
            <a:ext cx="6847608" cy="1420079"/>
          </a:xfrm>
          <a:prstGeom prst="roundRect">
            <a:avLst/>
          </a:prstGeom>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rtlCol="0" anchor="ctr"/>
          <a:lstStyle/>
          <a:p>
            <a:pPr marL="93663" lvl="1" indent="0" defTabSz="476250">
              <a:buNone/>
            </a:pPr>
            <a:r>
              <a:rPr lang="en-US" u="sng" dirty="0" smtClean="0">
                <a:solidFill>
                  <a:schemeClr val="tx1"/>
                </a:solidFill>
                <a:latin typeface="Univers 57 Condensed" charset="0"/>
                <a:ea typeface="Univers 57 Condensed" charset="0"/>
                <a:cs typeface="Univers 57 Condensed" charset="0"/>
              </a:rPr>
              <a:t>Example C2.3</a:t>
            </a:r>
          </a:p>
          <a:p>
            <a:pPr marL="93663" lvl="1" indent="0" defTabSz="476250">
              <a:buNone/>
            </a:pPr>
            <a:r>
              <a:rPr lang="en-US" dirty="0" smtClean="0">
                <a:solidFill>
                  <a:schemeClr val="tx1"/>
                </a:solidFill>
                <a:latin typeface="Univers 57 Condensed" charset="0"/>
                <a:ea typeface="Univers 57 Condensed" charset="0"/>
                <a:cs typeface="Univers 57 Condensed" charset="0"/>
              </a:rPr>
              <a:t>You </a:t>
            </a:r>
            <a:r>
              <a:rPr lang="en-US" dirty="0">
                <a:solidFill>
                  <a:schemeClr val="tx1"/>
                </a:solidFill>
                <a:latin typeface="Univers 57 Condensed" charset="0"/>
                <a:ea typeface="Univers 57 Condensed" charset="0"/>
                <a:cs typeface="Univers 57 Condensed" charset="0"/>
              </a:rPr>
              <a:t>can fall into a fake, or you may make a  personal foul, in the normal defensive action, but you do not need to "stop by any means“ your </a:t>
            </a:r>
            <a:r>
              <a:rPr lang="en-US" dirty="0" smtClean="0">
                <a:solidFill>
                  <a:schemeClr val="tx1"/>
                </a:solidFill>
                <a:latin typeface="Univers 57 Condensed" charset="0"/>
                <a:ea typeface="Univers 57 Condensed" charset="0"/>
                <a:cs typeface="Univers 57 Condensed" charset="0"/>
              </a:rPr>
              <a:t>opponent's </a:t>
            </a:r>
            <a:r>
              <a:rPr lang="en-US" dirty="0">
                <a:solidFill>
                  <a:schemeClr val="tx1"/>
                </a:solidFill>
                <a:latin typeface="Univers 57 Condensed" charset="0"/>
                <a:ea typeface="Univers 57 Condensed" charset="0"/>
                <a:cs typeface="Univers 57 Condensed" charset="0"/>
              </a:rPr>
              <a:t>action in an not effort to play the ball</a:t>
            </a:r>
            <a:r>
              <a:rPr lang="en-US" dirty="0" smtClean="0">
                <a:solidFill>
                  <a:schemeClr val="tx1"/>
                </a:solidFill>
                <a:latin typeface="Univers 57 Condensed" charset="0"/>
                <a:ea typeface="Univers 57 Condensed" charset="0"/>
                <a:cs typeface="Univers 57 Condensed" charset="0"/>
              </a:rPr>
              <a:t>.</a:t>
            </a:r>
            <a:r>
              <a:rPr lang="en-GB" dirty="0">
                <a:solidFill>
                  <a:schemeClr val="tx1"/>
                </a:solidFill>
                <a:latin typeface="Univers 57 Condensed" charset="0"/>
                <a:ea typeface="Univers 57 Condensed" charset="0"/>
                <a:cs typeface="Univers 57 Condensed" charset="0"/>
              </a:rPr>
              <a:t> </a:t>
            </a:r>
            <a:r>
              <a:rPr lang="en-GB" dirty="0" smtClean="0">
                <a:solidFill>
                  <a:schemeClr val="tx1"/>
                </a:solidFill>
                <a:latin typeface="Univers 57 Condensed" charset="0"/>
                <a:ea typeface="Univers 57 Condensed" charset="0"/>
                <a:cs typeface="Univers 57 Condensed" charset="0"/>
              </a:rPr>
              <a:t>T</a:t>
            </a:r>
            <a:r>
              <a:rPr lang="en-GB" dirty="0" smtClean="0"/>
              <a:t>he end of the action </a:t>
            </a:r>
            <a:r>
              <a:rPr lang="en-GB" dirty="0"/>
              <a:t>is an excessive-hard contact and should </a:t>
            </a:r>
            <a:r>
              <a:rPr lang="en-GB" dirty="0" smtClean="0"/>
              <a:t>penalise </a:t>
            </a:r>
            <a:r>
              <a:rPr lang="es-ES_tradnl" dirty="0"/>
              <a:t>as </a:t>
            </a:r>
            <a:r>
              <a:rPr lang="es-ES_tradnl" b="1" u="sng" dirty="0" err="1" smtClean="0"/>
              <a:t>an</a:t>
            </a:r>
            <a:r>
              <a:rPr lang="es-ES_tradnl" b="1" u="sng" dirty="0" smtClean="0"/>
              <a:t> UF</a:t>
            </a:r>
            <a:r>
              <a:rPr lang="es-ES_tradnl" dirty="0" smtClean="0"/>
              <a:t>.</a:t>
            </a:r>
            <a:endParaRPr lang="en-GB" dirty="0">
              <a:solidFill>
                <a:schemeClr val="tx1"/>
              </a:solidFill>
              <a:latin typeface="Univers 57 Condensed" charset="0"/>
              <a:ea typeface="Univers 57 Condensed" charset="0"/>
              <a:cs typeface="Univers 57 Condensed" charset="0"/>
            </a:endParaRPr>
          </a:p>
        </p:txBody>
      </p:sp>
      <p:pic>
        <p:nvPicPr>
          <p:cNvPr id="14" name="Kuva 13"/>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394209" y="2912275"/>
            <a:ext cx="869617" cy="938091"/>
          </a:xfrm>
          <a:prstGeom prst="rect">
            <a:avLst/>
          </a:prstGeom>
        </p:spPr>
      </p:pic>
      <p:pic>
        <p:nvPicPr>
          <p:cNvPr id="15" name="Kuva 14"/>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263013" y="2990941"/>
            <a:ext cx="804972" cy="850050"/>
          </a:xfrm>
          <a:prstGeom prst="rect">
            <a:avLst/>
          </a:prstGeom>
        </p:spPr>
      </p:pic>
    </p:spTree>
    <p:extLst>
      <p:ext uri="{BB962C8B-B14F-4D97-AF65-F5344CB8AC3E}">
        <p14:creationId xmlns:p14="http://schemas.microsoft.com/office/powerpoint/2010/main" val="35452665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87526"/>
            <a:ext cx="8229600" cy="637987"/>
          </a:xfrm>
        </p:spPr>
        <p:txBody>
          <a:bodyPr>
            <a:normAutofit fontScale="90000"/>
          </a:bodyPr>
          <a:lstStyle/>
          <a:p>
            <a:r>
              <a:rPr lang="es-ES" sz="2400">
                <a:solidFill>
                  <a:srgbClr val="FFFFFF"/>
                </a:solidFill>
                <a:latin typeface="Fiba" panose="02010500040101020104" pitchFamily="2" charset="0"/>
                <a:ea typeface="+mn-ea"/>
                <a:cs typeface="+mn-cs"/>
              </a:rPr>
              <a:t>ART. 37  </a:t>
            </a:r>
            <a:r>
              <a:rPr lang="es-ES" sz="2400" err="1">
                <a:solidFill>
                  <a:srgbClr val="FFFFFF"/>
                </a:solidFill>
                <a:latin typeface="Fiba" panose="02010500040101020104" pitchFamily="2" charset="0"/>
                <a:ea typeface="+mn-ea"/>
                <a:cs typeface="+mn-cs"/>
              </a:rPr>
              <a:t>unsportsmanlike</a:t>
            </a:r>
            <a:r>
              <a:rPr lang="es-ES" sz="2400">
                <a:solidFill>
                  <a:srgbClr val="FFFFFF"/>
                </a:solidFill>
                <a:latin typeface="Fiba" panose="02010500040101020104" pitchFamily="2" charset="0"/>
                <a:ea typeface="+mn-ea"/>
                <a:cs typeface="+mn-cs"/>
              </a:rPr>
              <a:t> </a:t>
            </a:r>
            <a:r>
              <a:rPr lang="es-ES" sz="2400" err="1">
                <a:solidFill>
                  <a:srgbClr val="FFFFFF"/>
                </a:solidFill>
                <a:latin typeface="Fiba" panose="02010500040101020104" pitchFamily="2" charset="0"/>
                <a:ea typeface="+mn-ea"/>
                <a:cs typeface="+mn-cs"/>
              </a:rPr>
              <a:t>foul</a:t>
            </a:r>
            <a:r>
              <a:rPr lang="es-ES" sz="2400">
                <a:solidFill>
                  <a:srgbClr val="FFFFFF"/>
                </a:solidFill>
                <a:latin typeface="Fiba" panose="02010500040101020104" pitchFamily="2" charset="0"/>
                <a:ea typeface="+mn-ea"/>
                <a:cs typeface="+mn-cs"/>
              </a:rPr>
              <a:t/>
            </a:r>
            <a:br>
              <a:rPr lang="es-ES" sz="2400">
                <a:solidFill>
                  <a:srgbClr val="FFFFFF"/>
                </a:solidFill>
                <a:latin typeface="Fiba" panose="02010500040101020104" pitchFamily="2" charset="0"/>
                <a:ea typeface="+mn-ea"/>
                <a:cs typeface="+mn-cs"/>
              </a:rPr>
            </a:br>
            <a:r>
              <a:rPr lang="es-ES" sz="2400" err="1">
                <a:solidFill>
                  <a:srgbClr val="FFFFFF"/>
                </a:solidFill>
                <a:latin typeface="Fiba" panose="02010500040101020104" pitchFamily="2" charset="0"/>
                <a:ea typeface="+mn-ea"/>
                <a:cs typeface="+mn-cs"/>
              </a:rPr>
              <a:t>criteria</a:t>
            </a:r>
            <a:r>
              <a:rPr lang="es-ES" sz="2400">
                <a:solidFill>
                  <a:srgbClr val="FFFFFF"/>
                </a:solidFill>
                <a:latin typeface="Fiba" panose="02010500040101020104" pitchFamily="2" charset="0"/>
                <a:ea typeface="+mn-ea"/>
                <a:cs typeface="+mn-cs"/>
              </a:rPr>
              <a:t> 2</a:t>
            </a:r>
            <a:endParaRPr lang="es-ES_tradnl" sz="2400">
              <a:solidFill>
                <a:srgbClr val="FFFFFF"/>
              </a:solidFill>
              <a:latin typeface="Fiba" panose="02010500040101020104" pitchFamily="2" charset="0"/>
              <a:ea typeface="+mn-ea"/>
              <a:cs typeface="+mn-cs"/>
            </a:endParaRPr>
          </a:p>
        </p:txBody>
      </p:sp>
      <p:sp>
        <p:nvSpPr>
          <p:cNvPr id="6" name="Rectángulo: esquinas redondeadas 5"/>
          <p:cNvSpPr/>
          <p:nvPr/>
        </p:nvSpPr>
        <p:spPr>
          <a:xfrm>
            <a:off x="457200" y="1490888"/>
            <a:ext cx="1032983" cy="1002930"/>
          </a:xfrm>
          <a:prstGeom prst="roundRect">
            <a:avLst/>
          </a:prstGeom>
          <a:solidFill>
            <a:srgbClr val="8C0A3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6000">
                <a:latin typeface="Fiba" panose="02010500040101020104" pitchFamily="2" charset="0"/>
              </a:rPr>
              <a:t>C2</a:t>
            </a:r>
            <a:endParaRPr lang="es-ES_tradnl" sz="6000">
              <a:latin typeface="Fiba" panose="02010500040101020104" pitchFamily="2" charset="0"/>
            </a:endParaRPr>
          </a:p>
        </p:txBody>
      </p:sp>
      <p:sp>
        <p:nvSpPr>
          <p:cNvPr id="9" name="Rectángulo: esquinas redondeadas 8"/>
          <p:cNvSpPr/>
          <p:nvPr/>
        </p:nvSpPr>
        <p:spPr>
          <a:xfrm>
            <a:off x="1629230" y="1492196"/>
            <a:ext cx="7057569" cy="1465318"/>
          </a:xfrm>
          <a:prstGeom prst="roundRect">
            <a:avLst/>
          </a:prstGeom>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rtlCol="0" anchor="ctr"/>
          <a:lstStyle/>
          <a:p>
            <a:pPr marL="93663" lvl="1" defTabSz="476250"/>
            <a:endParaRPr lang="en-US" dirty="0" smtClean="0">
              <a:solidFill>
                <a:schemeClr val="tx1"/>
              </a:solidFill>
              <a:latin typeface="Univers 57 Condensed" charset="0"/>
              <a:ea typeface="Univers 57 Condensed" charset="0"/>
              <a:cs typeface="Univers 57 Condensed" charset="0"/>
            </a:endParaRPr>
          </a:p>
          <a:p>
            <a:pPr marL="93663" lvl="1" defTabSz="476250"/>
            <a:r>
              <a:rPr lang="en-US" u="sng" dirty="0" smtClean="0">
                <a:solidFill>
                  <a:schemeClr val="tx1"/>
                </a:solidFill>
                <a:latin typeface="Univers 57 Condensed" charset="0"/>
                <a:ea typeface="Univers 57 Condensed" charset="0"/>
                <a:cs typeface="Univers 57 Condensed" charset="0"/>
              </a:rPr>
              <a:t>Example C2.4</a:t>
            </a:r>
          </a:p>
          <a:p>
            <a:pPr marL="93663" lvl="1" defTabSz="476250"/>
            <a:r>
              <a:rPr lang="en-US" dirty="0" smtClean="0">
                <a:solidFill>
                  <a:schemeClr val="tx1"/>
                </a:solidFill>
                <a:latin typeface="Univers 57 Condensed" charset="0"/>
                <a:ea typeface="Univers 57 Condensed" charset="0"/>
                <a:cs typeface="Univers 57 Condensed" charset="0"/>
              </a:rPr>
              <a:t>You </a:t>
            </a:r>
            <a:r>
              <a:rPr lang="en-US" dirty="0">
                <a:solidFill>
                  <a:schemeClr val="tx1"/>
                </a:solidFill>
                <a:latin typeface="Univers 57 Condensed" charset="0"/>
                <a:ea typeface="Univers 57 Condensed" charset="0"/>
                <a:cs typeface="Univers 57 Condensed" charset="0"/>
              </a:rPr>
              <a:t>can fall into a fake, or you may make a  personal foul, in the normal defensive action, but you do not need to "stop by any means“ your </a:t>
            </a:r>
            <a:r>
              <a:rPr lang="en-US" dirty="0" smtClean="0">
                <a:solidFill>
                  <a:schemeClr val="tx1"/>
                </a:solidFill>
                <a:latin typeface="Univers 57 Condensed" charset="0"/>
                <a:ea typeface="Univers 57 Condensed" charset="0"/>
                <a:cs typeface="Univers 57 Condensed" charset="0"/>
              </a:rPr>
              <a:t>opponent's </a:t>
            </a:r>
            <a:r>
              <a:rPr lang="en-US" dirty="0">
                <a:solidFill>
                  <a:schemeClr val="tx1"/>
                </a:solidFill>
                <a:latin typeface="Univers 57 Condensed" charset="0"/>
                <a:ea typeface="Univers 57 Condensed" charset="0"/>
                <a:cs typeface="Univers 57 Condensed" charset="0"/>
              </a:rPr>
              <a:t>action in an not effort to play the </a:t>
            </a:r>
            <a:r>
              <a:rPr lang="en-US" dirty="0" smtClean="0">
                <a:solidFill>
                  <a:schemeClr val="tx1"/>
                </a:solidFill>
                <a:latin typeface="Univers 57 Condensed" charset="0"/>
                <a:ea typeface="Univers 57 Condensed" charset="0"/>
                <a:cs typeface="Univers 57 Condensed" charset="0"/>
              </a:rPr>
              <a:t>ball</a:t>
            </a:r>
            <a:r>
              <a:rPr lang="en-US" dirty="0">
                <a:solidFill>
                  <a:schemeClr val="tx1"/>
                </a:solidFill>
                <a:latin typeface="Univers 57 Condensed" charset="0"/>
                <a:ea typeface="Univers 57 Condensed" charset="0"/>
                <a:cs typeface="Univers 57 Condensed" charset="0"/>
              </a:rPr>
              <a:t> </a:t>
            </a:r>
            <a:r>
              <a:rPr lang="en-US" dirty="0" smtClean="0">
                <a:solidFill>
                  <a:schemeClr val="tx1"/>
                </a:solidFill>
                <a:latin typeface="Univers 57 Condensed" charset="0"/>
                <a:ea typeface="Univers 57 Condensed" charset="0"/>
                <a:cs typeface="Univers 57 Condensed" charset="0"/>
              </a:rPr>
              <a:t>or play an opponent</a:t>
            </a:r>
            <a:r>
              <a:rPr lang="en-GB" dirty="0">
                <a:solidFill>
                  <a:schemeClr val="tx1"/>
                </a:solidFill>
                <a:latin typeface="Univers 57 Condensed" charset="0"/>
                <a:ea typeface="Univers 57 Condensed" charset="0"/>
                <a:cs typeface="Univers 57 Condensed" charset="0"/>
              </a:rPr>
              <a:t> </a:t>
            </a:r>
            <a:r>
              <a:rPr lang="en-GB" dirty="0" smtClean="0">
                <a:solidFill>
                  <a:schemeClr val="tx1"/>
                </a:solidFill>
                <a:latin typeface="Univers 57 Condensed" charset="0"/>
                <a:ea typeface="Univers 57 Condensed" charset="0"/>
                <a:cs typeface="Univers 57 Condensed" charset="0"/>
              </a:rPr>
              <a:t>. T</a:t>
            </a:r>
            <a:r>
              <a:rPr lang="en-GB" dirty="0" smtClean="0"/>
              <a:t>his </a:t>
            </a:r>
            <a:r>
              <a:rPr lang="en-GB" dirty="0"/>
              <a:t>is an excessive-hard contact and should </a:t>
            </a:r>
            <a:r>
              <a:rPr lang="en-GB" dirty="0" smtClean="0"/>
              <a:t>penalise </a:t>
            </a:r>
            <a:r>
              <a:rPr lang="es-ES_tradnl" dirty="0"/>
              <a:t>as </a:t>
            </a:r>
            <a:r>
              <a:rPr lang="es-ES_tradnl" b="1" u="sng" dirty="0" err="1" smtClean="0"/>
              <a:t>an</a:t>
            </a:r>
            <a:r>
              <a:rPr lang="es-ES_tradnl" b="1" u="sng" dirty="0" smtClean="0"/>
              <a:t> UF</a:t>
            </a:r>
            <a:r>
              <a:rPr lang="es-ES_tradnl" dirty="0" smtClean="0"/>
              <a:t>.</a:t>
            </a:r>
            <a:endParaRPr lang="en-GB" dirty="0">
              <a:solidFill>
                <a:schemeClr val="tx1"/>
              </a:solidFill>
              <a:latin typeface="Univers 57 Condensed" charset="0"/>
              <a:ea typeface="Univers 57 Condensed" charset="0"/>
              <a:cs typeface="Univers 57 Condensed" charset="0"/>
            </a:endParaRPr>
          </a:p>
          <a:p>
            <a:pPr marL="93663" lvl="1" indent="0" defTabSz="476250">
              <a:buNone/>
            </a:pPr>
            <a:endParaRPr lang="en-GB" dirty="0">
              <a:solidFill>
                <a:schemeClr val="tx1"/>
              </a:solidFill>
              <a:latin typeface="Univers 57 Condensed" charset="0"/>
              <a:ea typeface="Univers 57 Condensed" charset="0"/>
              <a:cs typeface="Univers 57 Condensed" charset="0"/>
            </a:endParaRPr>
          </a:p>
        </p:txBody>
      </p:sp>
      <p:pic>
        <p:nvPicPr>
          <p:cNvPr id="5" name="Imagen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01629" y="3232056"/>
            <a:ext cx="2920545" cy="3454494"/>
          </a:xfrm>
          <a:prstGeom prst="rect">
            <a:avLst/>
          </a:prstGeom>
        </p:spPr>
      </p:pic>
      <p:sp>
        <p:nvSpPr>
          <p:cNvPr id="11" name="Elipse 10"/>
          <p:cNvSpPr/>
          <p:nvPr/>
        </p:nvSpPr>
        <p:spPr>
          <a:xfrm>
            <a:off x="3328574" y="4921943"/>
            <a:ext cx="1193600" cy="1211354"/>
          </a:xfrm>
          <a:prstGeom prst="ellipse">
            <a:avLst/>
          </a:prstGeom>
          <a:noFill/>
          <a:ln w="28575">
            <a:solidFill>
              <a:srgbClr val="FFFF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pic>
        <p:nvPicPr>
          <p:cNvPr id="7" name="Imagen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35512" y="3232055"/>
            <a:ext cx="2223760" cy="3569241"/>
          </a:xfrm>
          <a:prstGeom prst="rect">
            <a:avLst/>
          </a:prstGeom>
        </p:spPr>
      </p:pic>
      <p:sp>
        <p:nvSpPr>
          <p:cNvPr id="10" name="Elipse 9"/>
          <p:cNvSpPr/>
          <p:nvPr/>
        </p:nvSpPr>
        <p:spPr>
          <a:xfrm>
            <a:off x="6396231" y="3232055"/>
            <a:ext cx="1193600" cy="1056412"/>
          </a:xfrm>
          <a:prstGeom prst="ellipse">
            <a:avLst/>
          </a:prstGeom>
          <a:noFill/>
          <a:ln w="28575">
            <a:solidFill>
              <a:srgbClr val="FFFF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pic>
        <p:nvPicPr>
          <p:cNvPr id="14" name="Kuva 13"/>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866290" y="3083727"/>
            <a:ext cx="869617" cy="938091"/>
          </a:xfrm>
          <a:prstGeom prst="rect">
            <a:avLst/>
          </a:prstGeom>
        </p:spPr>
      </p:pic>
      <p:pic>
        <p:nvPicPr>
          <p:cNvPr id="15" name="Kuva 14"/>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7921" y="3232056"/>
            <a:ext cx="804972" cy="850050"/>
          </a:xfrm>
          <a:prstGeom prst="rect">
            <a:avLst/>
          </a:prstGeom>
        </p:spPr>
      </p:pic>
    </p:spTree>
    <p:extLst>
      <p:ext uri="{BB962C8B-B14F-4D97-AF65-F5344CB8AC3E}">
        <p14:creationId xmlns:p14="http://schemas.microsoft.com/office/powerpoint/2010/main" val="18200105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87526"/>
            <a:ext cx="8229600" cy="637987"/>
          </a:xfrm>
        </p:spPr>
        <p:txBody>
          <a:bodyPr>
            <a:normAutofit fontScale="90000"/>
          </a:bodyPr>
          <a:lstStyle/>
          <a:p>
            <a:r>
              <a:rPr lang="es-ES" sz="2400">
                <a:solidFill>
                  <a:srgbClr val="FFFFFF"/>
                </a:solidFill>
                <a:latin typeface="Fiba" panose="02010500040101020104" pitchFamily="2" charset="0"/>
                <a:ea typeface="+mn-ea"/>
                <a:cs typeface="+mn-cs"/>
              </a:rPr>
              <a:t>ART. 37  </a:t>
            </a:r>
            <a:r>
              <a:rPr lang="es-ES" sz="2400" err="1">
                <a:solidFill>
                  <a:srgbClr val="FFFFFF"/>
                </a:solidFill>
                <a:latin typeface="Fiba" panose="02010500040101020104" pitchFamily="2" charset="0"/>
                <a:ea typeface="+mn-ea"/>
                <a:cs typeface="+mn-cs"/>
              </a:rPr>
              <a:t>unsportsmanlike</a:t>
            </a:r>
            <a:r>
              <a:rPr lang="es-ES" sz="2400">
                <a:solidFill>
                  <a:srgbClr val="FFFFFF"/>
                </a:solidFill>
                <a:latin typeface="Fiba" panose="02010500040101020104" pitchFamily="2" charset="0"/>
                <a:ea typeface="+mn-ea"/>
                <a:cs typeface="+mn-cs"/>
              </a:rPr>
              <a:t> </a:t>
            </a:r>
            <a:r>
              <a:rPr lang="es-ES" sz="2400" err="1">
                <a:solidFill>
                  <a:srgbClr val="FFFFFF"/>
                </a:solidFill>
                <a:latin typeface="Fiba" panose="02010500040101020104" pitchFamily="2" charset="0"/>
                <a:ea typeface="+mn-ea"/>
                <a:cs typeface="+mn-cs"/>
              </a:rPr>
              <a:t>foul</a:t>
            </a:r>
            <a:r>
              <a:rPr lang="es-ES" sz="2400">
                <a:solidFill>
                  <a:srgbClr val="FFFFFF"/>
                </a:solidFill>
                <a:latin typeface="Fiba" panose="02010500040101020104" pitchFamily="2" charset="0"/>
                <a:ea typeface="+mn-ea"/>
                <a:cs typeface="+mn-cs"/>
              </a:rPr>
              <a:t/>
            </a:r>
            <a:br>
              <a:rPr lang="es-ES" sz="2400">
                <a:solidFill>
                  <a:srgbClr val="FFFFFF"/>
                </a:solidFill>
                <a:latin typeface="Fiba" panose="02010500040101020104" pitchFamily="2" charset="0"/>
                <a:ea typeface="+mn-ea"/>
                <a:cs typeface="+mn-cs"/>
              </a:rPr>
            </a:br>
            <a:r>
              <a:rPr lang="es-ES" sz="2400" err="1">
                <a:solidFill>
                  <a:srgbClr val="FFFFFF"/>
                </a:solidFill>
                <a:latin typeface="Fiba" panose="02010500040101020104" pitchFamily="2" charset="0"/>
                <a:ea typeface="+mn-ea"/>
                <a:cs typeface="+mn-cs"/>
              </a:rPr>
              <a:t>criteria</a:t>
            </a:r>
            <a:r>
              <a:rPr lang="es-ES" sz="2400">
                <a:solidFill>
                  <a:srgbClr val="FFFFFF"/>
                </a:solidFill>
                <a:latin typeface="Fiba" panose="02010500040101020104" pitchFamily="2" charset="0"/>
                <a:ea typeface="+mn-ea"/>
                <a:cs typeface="+mn-cs"/>
              </a:rPr>
              <a:t> 3 </a:t>
            </a:r>
            <a:endParaRPr lang="es-ES_tradnl" sz="2400">
              <a:solidFill>
                <a:srgbClr val="FFFFFF"/>
              </a:solidFill>
              <a:latin typeface="Fiba" panose="02010500040101020104" pitchFamily="2" charset="0"/>
              <a:ea typeface="+mn-ea"/>
              <a:cs typeface="+mn-cs"/>
            </a:endParaRPr>
          </a:p>
        </p:txBody>
      </p:sp>
      <p:sp>
        <p:nvSpPr>
          <p:cNvPr id="8" name="Rectángulo: esquinas redondeadas 7"/>
          <p:cNvSpPr/>
          <p:nvPr/>
        </p:nvSpPr>
        <p:spPr>
          <a:xfrm>
            <a:off x="457200" y="1490887"/>
            <a:ext cx="1032983" cy="4430941"/>
          </a:xfrm>
          <a:prstGeom prst="roundRect">
            <a:avLst/>
          </a:prstGeom>
          <a:solidFill>
            <a:srgbClr val="8C0A3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6000">
                <a:latin typeface="Fiba" panose="02010500040101020104" pitchFamily="2" charset="0"/>
              </a:rPr>
              <a:t>C3</a:t>
            </a:r>
            <a:endParaRPr lang="es-ES_tradnl" sz="6000">
              <a:latin typeface="Fiba" panose="02010500040101020104" pitchFamily="2" charset="0"/>
            </a:endParaRPr>
          </a:p>
        </p:txBody>
      </p:sp>
      <p:sp>
        <p:nvSpPr>
          <p:cNvPr id="5" name="Rectángulo: esquinas redondeadas 4"/>
          <p:cNvSpPr/>
          <p:nvPr/>
        </p:nvSpPr>
        <p:spPr>
          <a:xfrm>
            <a:off x="1841962" y="2174590"/>
            <a:ext cx="6567056" cy="3254660"/>
          </a:xfrm>
          <a:prstGeom prst="roundRect">
            <a:avLst/>
          </a:prstGeom>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rtlCol="0" anchor="ctr"/>
          <a:lstStyle/>
          <a:p>
            <a:pPr marL="0" lvl="1" algn="just">
              <a:buNone/>
            </a:pPr>
            <a:r>
              <a:rPr lang="en-US" sz="2400" dirty="0">
                <a:solidFill>
                  <a:srgbClr val="FF0000"/>
                </a:solidFill>
                <a:latin typeface="Univers 57 Condensed" charset="0"/>
                <a:ea typeface="Univers 57 Condensed" charset="0"/>
                <a:cs typeface="Univers 57 Condensed" charset="0"/>
              </a:rPr>
              <a:t>An unnecessary contact </a:t>
            </a:r>
            <a:r>
              <a:rPr lang="en-US" sz="2400" dirty="0">
                <a:solidFill>
                  <a:schemeClr val="tx1"/>
                </a:solidFill>
                <a:latin typeface="Univers 57 Condensed" charset="0"/>
                <a:ea typeface="Univers 57 Condensed" charset="0"/>
                <a:cs typeface="Univers 57 Condensed" charset="0"/>
              </a:rPr>
              <a:t>caused by defensive player in order </a:t>
            </a:r>
            <a:r>
              <a:rPr lang="en-US" sz="2400" dirty="0">
                <a:solidFill>
                  <a:srgbClr val="FF0000"/>
                </a:solidFill>
                <a:latin typeface="Univers 57 Condensed" charset="0"/>
                <a:ea typeface="Univers 57 Condensed" charset="0"/>
                <a:cs typeface="Univers 57 Condensed" charset="0"/>
              </a:rPr>
              <a:t>to stop the progress </a:t>
            </a:r>
            <a:r>
              <a:rPr lang="en-US" sz="2400" dirty="0">
                <a:solidFill>
                  <a:schemeClr val="tx1"/>
                </a:solidFill>
                <a:latin typeface="Univers 57 Condensed" charset="0"/>
                <a:ea typeface="Univers 57 Condensed" charset="0"/>
                <a:cs typeface="Univers 57 Condensed" charset="0"/>
              </a:rPr>
              <a:t>of the offensive team </a:t>
            </a:r>
            <a:r>
              <a:rPr lang="en-US" sz="2400" dirty="0">
                <a:solidFill>
                  <a:srgbClr val="FF0000"/>
                </a:solidFill>
                <a:latin typeface="Univers 57 Condensed" charset="0"/>
                <a:ea typeface="Univers 57 Condensed" charset="0"/>
                <a:cs typeface="Univers 57 Condensed" charset="0"/>
              </a:rPr>
              <a:t>in </a:t>
            </a:r>
            <a:r>
              <a:rPr lang="en-US" sz="2400" dirty="0" smtClean="0">
                <a:solidFill>
                  <a:srgbClr val="FF0000"/>
                </a:solidFill>
                <a:latin typeface="Univers 57 Condensed" charset="0"/>
                <a:ea typeface="Univers 57 Condensed" charset="0"/>
                <a:cs typeface="Univers 57 Condensed" charset="0"/>
              </a:rPr>
              <a:t>transition.</a:t>
            </a:r>
            <a:endParaRPr lang="en-US" sz="2400" dirty="0">
              <a:solidFill>
                <a:srgbClr val="FF0000"/>
              </a:solidFill>
              <a:latin typeface="Univers 57 Condensed" charset="0"/>
              <a:ea typeface="Univers 57 Condensed" charset="0"/>
              <a:cs typeface="Univers 57 Condensed" charset="0"/>
            </a:endParaRPr>
          </a:p>
          <a:p>
            <a:pPr marL="0" lvl="1" algn="just">
              <a:buNone/>
            </a:pPr>
            <a:r>
              <a:rPr lang="en-US" sz="2400" dirty="0">
                <a:solidFill>
                  <a:schemeClr val="tx1"/>
                </a:solidFill>
                <a:latin typeface="Univers 57 Condensed" charset="0"/>
                <a:ea typeface="Univers 57 Condensed" charset="0"/>
                <a:cs typeface="Univers 57 Condensed" charset="0"/>
              </a:rPr>
              <a:t>This applies until the offensive player begins his act of shooting.</a:t>
            </a:r>
          </a:p>
        </p:txBody>
      </p:sp>
    </p:spTree>
    <p:extLst>
      <p:ext uri="{BB962C8B-B14F-4D97-AF65-F5344CB8AC3E}">
        <p14:creationId xmlns:p14="http://schemas.microsoft.com/office/powerpoint/2010/main" val="34943473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87526"/>
            <a:ext cx="8229600" cy="637987"/>
          </a:xfrm>
        </p:spPr>
        <p:txBody>
          <a:bodyPr>
            <a:normAutofit fontScale="90000"/>
          </a:bodyPr>
          <a:lstStyle/>
          <a:p>
            <a:r>
              <a:rPr lang="es-ES" sz="2400">
                <a:solidFill>
                  <a:srgbClr val="FFFFFF"/>
                </a:solidFill>
                <a:latin typeface="Fiba" panose="02010500040101020104" pitchFamily="2" charset="0"/>
              </a:rPr>
              <a:t>ART. 37  unsportsmanlike foul</a:t>
            </a:r>
            <a:br>
              <a:rPr lang="es-ES" sz="2400">
                <a:solidFill>
                  <a:srgbClr val="FFFFFF"/>
                </a:solidFill>
                <a:latin typeface="Fiba" panose="02010500040101020104" pitchFamily="2" charset="0"/>
              </a:rPr>
            </a:br>
            <a:r>
              <a:rPr lang="es-ES" sz="2400">
                <a:solidFill>
                  <a:srgbClr val="FFFFFF"/>
                </a:solidFill>
                <a:latin typeface="Fiba" panose="02010500040101020104" pitchFamily="2" charset="0"/>
                <a:ea typeface="+mn-ea"/>
                <a:cs typeface="+mn-cs"/>
              </a:rPr>
              <a:t>Criteria 3</a:t>
            </a:r>
            <a:endParaRPr lang="es-ES_tradnl" sz="2400">
              <a:solidFill>
                <a:srgbClr val="FFFFFF"/>
              </a:solidFill>
              <a:latin typeface="Fiba" panose="02010500040101020104" pitchFamily="2" charset="0"/>
              <a:ea typeface="+mn-ea"/>
              <a:cs typeface="+mn-cs"/>
            </a:endParaRPr>
          </a:p>
        </p:txBody>
      </p:sp>
      <p:sp>
        <p:nvSpPr>
          <p:cNvPr id="27" name="Rectángulo: esquinas redondeadas 26"/>
          <p:cNvSpPr/>
          <p:nvPr/>
        </p:nvSpPr>
        <p:spPr>
          <a:xfrm>
            <a:off x="214312" y="1805213"/>
            <a:ext cx="1032983" cy="1002930"/>
          </a:xfrm>
          <a:prstGeom prst="roundRect">
            <a:avLst/>
          </a:prstGeom>
          <a:solidFill>
            <a:srgbClr val="8C0A3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6000">
                <a:latin typeface="Fiba" panose="02010500040101020104" pitchFamily="2" charset="0"/>
              </a:rPr>
              <a:t>C3</a:t>
            </a:r>
            <a:endParaRPr lang="es-ES_tradnl" sz="6000">
              <a:latin typeface="Fiba" panose="02010500040101020104" pitchFamily="2" charset="0"/>
            </a:endParaRPr>
          </a:p>
        </p:txBody>
      </p:sp>
      <p:sp>
        <p:nvSpPr>
          <p:cNvPr id="15" name="Rectángulo: esquinas redondeadas 14"/>
          <p:cNvSpPr/>
          <p:nvPr/>
        </p:nvSpPr>
        <p:spPr>
          <a:xfrm>
            <a:off x="1633327" y="1795913"/>
            <a:ext cx="7053473" cy="4767037"/>
          </a:xfrm>
          <a:prstGeom prst="roundRect">
            <a:avLst/>
          </a:prstGeom>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rtlCol="0" anchor="ctr"/>
          <a:lstStyle/>
          <a:p>
            <a:pPr indent="-57150" algn="just"/>
            <a:r>
              <a:rPr lang="en-GB" sz="2800" u="sng" dirty="0">
                <a:solidFill>
                  <a:schemeClr val="tx1"/>
                </a:solidFill>
                <a:latin typeface="Univers 57 Condensed" charset="0"/>
                <a:ea typeface="Univers 57 Condensed" charset="0"/>
                <a:cs typeface="Univers 57 Condensed" charset="0"/>
              </a:rPr>
              <a:t>Principles to remember</a:t>
            </a:r>
          </a:p>
          <a:p>
            <a:pPr marL="457200" indent="-457200">
              <a:buFont typeface="+mj-lt"/>
              <a:buAutoNum type="arabicPeriod"/>
            </a:pPr>
            <a:r>
              <a:rPr lang="en-US" sz="2400" dirty="0" smtClean="0">
                <a:solidFill>
                  <a:schemeClr val="tx1"/>
                </a:solidFill>
                <a:latin typeface="Univers 57 Condensed" charset="0"/>
                <a:ea typeface="Univers 57 Condensed" charset="0"/>
                <a:cs typeface="Univers 57 Condensed" charset="0"/>
              </a:rPr>
              <a:t>Not </a:t>
            </a:r>
            <a:r>
              <a:rPr lang="en-US" sz="2400" dirty="0">
                <a:solidFill>
                  <a:schemeClr val="tx1"/>
                </a:solidFill>
                <a:latin typeface="Univers 57 Condensed" charset="0"/>
                <a:ea typeface="Univers 57 Condensed" charset="0"/>
                <a:cs typeface="Univers 57 Condensed" charset="0"/>
              </a:rPr>
              <a:t>a legitimate effort to play directly the </a:t>
            </a:r>
            <a:r>
              <a:rPr lang="en-US" sz="2400" dirty="0" smtClean="0">
                <a:solidFill>
                  <a:schemeClr val="tx1"/>
                </a:solidFill>
                <a:latin typeface="Univers 57 Condensed" charset="0"/>
                <a:ea typeface="Univers 57 Condensed" charset="0"/>
                <a:cs typeface="Univers 57 Condensed" charset="0"/>
              </a:rPr>
              <a:t>ball</a:t>
            </a:r>
          </a:p>
          <a:p>
            <a:pPr marL="457200" indent="-457200">
              <a:buFont typeface="+mj-lt"/>
              <a:buAutoNum type="arabicPeriod"/>
            </a:pPr>
            <a:endParaRPr lang="en-US" sz="2400" dirty="0">
              <a:solidFill>
                <a:schemeClr val="tx1"/>
              </a:solidFill>
              <a:latin typeface="Univers 57 Condensed" charset="0"/>
              <a:ea typeface="Univers 57 Condensed" charset="0"/>
              <a:cs typeface="Univers 57 Condensed" charset="0"/>
            </a:endParaRPr>
          </a:p>
          <a:p>
            <a:pPr marL="457200" indent="-457200">
              <a:buFont typeface="+mj-lt"/>
              <a:buAutoNum type="arabicPeriod"/>
            </a:pPr>
            <a:r>
              <a:rPr lang="en-US" sz="2400" dirty="0">
                <a:solidFill>
                  <a:schemeClr val="tx1"/>
                </a:solidFill>
                <a:latin typeface="Univers 57 Condensed" charset="0"/>
                <a:ea typeface="Univers 57 Condensed" charset="0"/>
                <a:cs typeface="Univers 57 Condensed" charset="0"/>
              </a:rPr>
              <a:t>Not a normal basketball play</a:t>
            </a:r>
          </a:p>
          <a:p>
            <a:pPr marL="457200" indent="-457200">
              <a:buFont typeface="+mj-lt"/>
              <a:buAutoNum type="arabicPeriod"/>
            </a:pPr>
            <a:endParaRPr lang="en-US" sz="2400" dirty="0" smtClean="0">
              <a:solidFill>
                <a:schemeClr val="tx1"/>
              </a:solidFill>
              <a:latin typeface="Univers 57 Condensed" charset="0"/>
              <a:ea typeface="Univers 57 Condensed" charset="0"/>
              <a:cs typeface="Univers 57 Condensed" charset="0"/>
            </a:endParaRPr>
          </a:p>
          <a:p>
            <a:pPr marL="457200" indent="-457200">
              <a:buFont typeface="+mj-lt"/>
              <a:buAutoNum type="arabicPeriod"/>
            </a:pPr>
            <a:r>
              <a:rPr lang="en-US" sz="2400" dirty="0" smtClean="0">
                <a:solidFill>
                  <a:schemeClr val="tx1"/>
                </a:solidFill>
                <a:latin typeface="Univers 57 Condensed" charset="0"/>
                <a:ea typeface="Univers 57 Condensed" charset="0"/>
                <a:cs typeface="Univers 57 Condensed" charset="0"/>
              </a:rPr>
              <a:t>Intent </a:t>
            </a:r>
            <a:r>
              <a:rPr lang="en-US" sz="2400" dirty="0">
                <a:solidFill>
                  <a:schemeClr val="tx1"/>
                </a:solidFill>
                <a:latin typeface="Univers 57 Condensed" charset="0"/>
                <a:ea typeface="Univers 57 Condensed" charset="0"/>
                <a:cs typeface="Univers 57 Condensed" charset="0"/>
              </a:rPr>
              <a:t>to make a foul being out of LGP </a:t>
            </a:r>
            <a:endParaRPr lang="en-US" sz="2400" dirty="0" smtClean="0">
              <a:solidFill>
                <a:schemeClr val="tx1"/>
              </a:solidFill>
              <a:latin typeface="Univers 57 Condensed" charset="0"/>
              <a:ea typeface="Univers 57 Condensed" charset="0"/>
              <a:cs typeface="Univers 57 Condensed" charset="0"/>
            </a:endParaRPr>
          </a:p>
          <a:p>
            <a:pPr lvl="1"/>
            <a:r>
              <a:rPr lang="en-US" sz="2400" dirty="0" smtClean="0">
                <a:solidFill>
                  <a:schemeClr val="tx1"/>
                </a:solidFill>
                <a:latin typeface="Univers 57 Condensed" charset="0"/>
                <a:ea typeface="Univers 57 Condensed" charset="0"/>
                <a:cs typeface="Univers 57 Condensed" charset="0"/>
              </a:rPr>
              <a:t>(active </a:t>
            </a:r>
            <a:r>
              <a:rPr lang="mr-IN" sz="2400" dirty="0" smtClean="0">
                <a:solidFill>
                  <a:schemeClr val="tx1"/>
                </a:solidFill>
                <a:latin typeface="Univers 57 Condensed" charset="0"/>
                <a:ea typeface="Univers 57 Condensed" charset="0"/>
                <a:cs typeface="Univers 57 Condensed" charset="0"/>
              </a:rPr>
              <a:t>–</a:t>
            </a:r>
            <a:r>
              <a:rPr lang="en-US" sz="2400" dirty="0" smtClean="0">
                <a:solidFill>
                  <a:schemeClr val="tx1"/>
                </a:solidFill>
                <a:latin typeface="Univers 57 Condensed" charset="0"/>
                <a:ea typeface="Univers 57 Condensed" charset="0"/>
                <a:cs typeface="Univers 57 Condensed" charset="0"/>
              </a:rPr>
              <a:t> chasing the player with the ball)</a:t>
            </a:r>
          </a:p>
          <a:p>
            <a:pPr marL="457200" indent="-457200">
              <a:buFont typeface="+mj-lt"/>
              <a:buAutoNum type="arabicPeriod"/>
            </a:pPr>
            <a:endParaRPr lang="en-US" sz="2400" dirty="0" smtClean="0">
              <a:solidFill>
                <a:schemeClr val="tx1"/>
              </a:solidFill>
              <a:latin typeface="Univers 57 Condensed" charset="0"/>
              <a:ea typeface="Univers 57 Condensed" charset="0"/>
              <a:cs typeface="Univers 57 Condensed" charset="0"/>
            </a:endParaRPr>
          </a:p>
          <a:p>
            <a:pPr marL="457200" indent="-457200">
              <a:buFont typeface="+mj-lt"/>
              <a:buAutoNum type="arabicPeriod"/>
            </a:pPr>
            <a:r>
              <a:rPr lang="en-US" sz="2400" dirty="0" smtClean="0">
                <a:solidFill>
                  <a:schemeClr val="tx1"/>
                </a:solidFill>
                <a:latin typeface="Univers 57 Condensed" charset="0"/>
                <a:ea typeface="Univers 57 Condensed" charset="0"/>
                <a:cs typeface="Univers 57 Condensed" charset="0"/>
              </a:rPr>
              <a:t>Being </a:t>
            </a:r>
            <a:r>
              <a:rPr lang="en-US" sz="2400" dirty="0">
                <a:solidFill>
                  <a:schemeClr val="tx1"/>
                </a:solidFill>
                <a:latin typeface="Univers 57 Condensed" charset="0"/>
                <a:ea typeface="Univers 57 Condensed" charset="0"/>
                <a:cs typeface="Univers 57 Condensed" charset="0"/>
              </a:rPr>
              <a:t>in LGP to play defense according to the </a:t>
            </a:r>
            <a:r>
              <a:rPr lang="en-US" sz="2400" dirty="0" smtClean="0">
                <a:solidFill>
                  <a:schemeClr val="tx1"/>
                </a:solidFill>
                <a:latin typeface="Univers 57 Condensed" charset="0"/>
                <a:ea typeface="Univers 57 Condensed" charset="0"/>
                <a:cs typeface="Univers 57 Condensed" charset="0"/>
              </a:rPr>
              <a:t>rules</a:t>
            </a:r>
            <a:r>
              <a:rPr lang="en-US" sz="2400" dirty="0">
                <a:solidFill>
                  <a:schemeClr val="tx1"/>
                </a:solidFill>
                <a:latin typeface="Univers 57 Condensed" charset="0"/>
                <a:ea typeface="Univers 57 Condensed" charset="0"/>
                <a:cs typeface="Univers 57 Condensed" charset="0"/>
              </a:rPr>
              <a:t> </a:t>
            </a:r>
            <a:r>
              <a:rPr lang="en-US" sz="2400" dirty="0" smtClean="0">
                <a:solidFill>
                  <a:schemeClr val="tx1"/>
                </a:solidFill>
                <a:latin typeface="Univers 57 Condensed" charset="0"/>
                <a:ea typeface="Univers 57 Condensed" charset="0"/>
                <a:cs typeface="Univers 57 Condensed" charset="0"/>
              </a:rPr>
              <a:t>(personal foul if illegal contact)</a:t>
            </a:r>
          </a:p>
          <a:p>
            <a:pPr marL="457200" indent="-457200">
              <a:buFont typeface="+mj-lt"/>
              <a:buAutoNum type="arabicPeriod"/>
            </a:pPr>
            <a:endParaRPr lang="en-US" sz="2400" dirty="0" smtClean="0">
              <a:solidFill>
                <a:schemeClr val="tx1"/>
              </a:solidFill>
              <a:latin typeface="Univers 57 Condensed" charset="0"/>
              <a:ea typeface="Univers 57 Condensed" charset="0"/>
              <a:cs typeface="Univers 57 Condensed" charset="0"/>
            </a:endParaRPr>
          </a:p>
          <a:p>
            <a:pPr marL="457200" indent="-457200">
              <a:buFont typeface="+mj-lt"/>
              <a:buAutoNum type="arabicPeriod"/>
            </a:pPr>
            <a:r>
              <a:rPr lang="en-US" sz="2400" dirty="0" smtClean="0">
                <a:solidFill>
                  <a:schemeClr val="tx1"/>
                </a:solidFill>
                <a:latin typeface="Univers 57 Condensed" charset="0"/>
                <a:ea typeface="Univers 57 Condensed" charset="0"/>
                <a:cs typeface="Univers 57 Condensed" charset="0"/>
              </a:rPr>
              <a:t>Stop the progress in transition</a:t>
            </a:r>
            <a:endParaRPr lang="es-ES" sz="2400" dirty="0">
              <a:solidFill>
                <a:schemeClr val="tx1"/>
              </a:solidFill>
              <a:latin typeface="Univers 57 Condensed" charset="0"/>
              <a:ea typeface="Univers 57 Condensed" charset="0"/>
              <a:cs typeface="Univers 57 Condensed" charset="0"/>
            </a:endParaRPr>
          </a:p>
        </p:txBody>
      </p:sp>
    </p:spTree>
    <p:extLst>
      <p:ext uri="{BB962C8B-B14F-4D97-AF65-F5344CB8AC3E}">
        <p14:creationId xmlns:p14="http://schemas.microsoft.com/office/powerpoint/2010/main" val="7104562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383350" y="2955695"/>
            <a:ext cx="869617" cy="938091"/>
          </a:xfrm>
          <a:prstGeom prst="rect">
            <a:avLst/>
          </a:prstGeom>
        </p:spPr>
      </p:pic>
      <p:sp>
        <p:nvSpPr>
          <p:cNvPr id="4" name="Título 3"/>
          <p:cNvSpPr>
            <a:spLocks noGrp="1"/>
          </p:cNvSpPr>
          <p:nvPr>
            <p:ph type="title"/>
          </p:nvPr>
        </p:nvSpPr>
        <p:spPr>
          <a:xfrm>
            <a:off x="457200" y="287526"/>
            <a:ext cx="8229600" cy="637987"/>
          </a:xfrm>
        </p:spPr>
        <p:txBody>
          <a:bodyPr>
            <a:normAutofit fontScale="90000"/>
          </a:bodyPr>
          <a:lstStyle/>
          <a:p>
            <a:r>
              <a:rPr lang="es-ES" sz="2400">
                <a:solidFill>
                  <a:srgbClr val="FFFFFF"/>
                </a:solidFill>
                <a:latin typeface="Fiba" panose="02010500040101020104" pitchFamily="2" charset="0"/>
              </a:rPr>
              <a:t>ART. 37  unsportsmanlike foul</a:t>
            </a:r>
            <a:br>
              <a:rPr lang="es-ES" sz="2400">
                <a:solidFill>
                  <a:srgbClr val="FFFFFF"/>
                </a:solidFill>
                <a:latin typeface="Fiba" panose="02010500040101020104" pitchFamily="2" charset="0"/>
              </a:rPr>
            </a:br>
            <a:r>
              <a:rPr lang="es-ES" sz="2400">
                <a:solidFill>
                  <a:srgbClr val="FFFFFF"/>
                </a:solidFill>
                <a:latin typeface="Fiba" panose="02010500040101020104" pitchFamily="2" charset="0"/>
                <a:ea typeface="+mn-ea"/>
                <a:cs typeface="+mn-cs"/>
              </a:rPr>
              <a:t>Criteria 3</a:t>
            </a:r>
            <a:endParaRPr lang="es-ES_tradnl" sz="2400">
              <a:solidFill>
                <a:srgbClr val="FFFFFF"/>
              </a:solidFill>
              <a:latin typeface="Fiba" panose="02010500040101020104" pitchFamily="2" charset="0"/>
              <a:ea typeface="+mn-ea"/>
              <a:cs typeface="+mn-cs"/>
            </a:endParaRPr>
          </a:p>
        </p:txBody>
      </p:sp>
      <p:pic>
        <p:nvPicPr>
          <p:cNvPr id="2" name="Kuva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0912" y="3788268"/>
            <a:ext cx="2943824" cy="1990625"/>
          </a:xfrm>
          <a:prstGeom prst="rect">
            <a:avLst/>
          </a:prstGeom>
          <a:ln>
            <a:noFill/>
          </a:ln>
          <a:effectLst>
            <a:softEdge rad="112500"/>
          </a:effectLst>
        </p:spPr>
      </p:pic>
      <p:pic>
        <p:nvPicPr>
          <p:cNvPr id="3" name="Kuva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85046" y="3109366"/>
            <a:ext cx="2912729" cy="1957590"/>
          </a:xfrm>
          <a:prstGeom prst="rect">
            <a:avLst/>
          </a:prstGeom>
          <a:ln>
            <a:noFill/>
          </a:ln>
          <a:effectLst>
            <a:softEdge rad="112500"/>
          </a:effectLst>
        </p:spPr>
      </p:pic>
      <p:pic>
        <p:nvPicPr>
          <p:cNvPr id="6" name="Kuva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81016" y="3860191"/>
            <a:ext cx="2805784" cy="2032953"/>
          </a:xfrm>
          <a:prstGeom prst="rect">
            <a:avLst/>
          </a:prstGeom>
          <a:ln>
            <a:noFill/>
          </a:ln>
          <a:effectLst>
            <a:softEdge rad="112500"/>
          </a:effectLst>
        </p:spPr>
      </p:pic>
      <p:sp>
        <p:nvSpPr>
          <p:cNvPr id="10" name="Elipse 9"/>
          <p:cNvSpPr/>
          <p:nvPr/>
        </p:nvSpPr>
        <p:spPr>
          <a:xfrm>
            <a:off x="6841285" y="4516653"/>
            <a:ext cx="899941" cy="935979"/>
          </a:xfrm>
          <a:prstGeom prst="ellipse">
            <a:avLst/>
          </a:prstGeom>
          <a:noFill/>
          <a:ln w="28575">
            <a:solidFill>
              <a:srgbClr val="FFFF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cxnSp>
        <p:nvCxnSpPr>
          <p:cNvPr id="12" name="Suora nuoliyhdysviiva 8"/>
          <p:cNvCxnSpPr>
            <a:cxnSpLocks/>
          </p:cNvCxnSpPr>
          <p:nvPr/>
        </p:nvCxnSpPr>
        <p:spPr>
          <a:xfrm>
            <a:off x="925624" y="5028318"/>
            <a:ext cx="1415407" cy="341187"/>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pic>
        <p:nvPicPr>
          <p:cNvPr id="18" name="Imagen 1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85046" y="4937395"/>
            <a:ext cx="2917861" cy="1911497"/>
          </a:xfrm>
          <a:prstGeom prst="rect">
            <a:avLst/>
          </a:prstGeom>
          <a:ln>
            <a:noFill/>
          </a:ln>
          <a:effectLst>
            <a:softEdge rad="112500"/>
          </a:effectLst>
        </p:spPr>
      </p:pic>
      <p:cxnSp>
        <p:nvCxnSpPr>
          <p:cNvPr id="19" name="Suora nuoliyhdysviiva 8"/>
          <p:cNvCxnSpPr>
            <a:cxnSpLocks/>
          </p:cNvCxnSpPr>
          <p:nvPr/>
        </p:nvCxnSpPr>
        <p:spPr>
          <a:xfrm>
            <a:off x="3766375" y="5878661"/>
            <a:ext cx="153562" cy="654626"/>
          </a:xfrm>
          <a:prstGeom prst="straightConnector1">
            <a:avLst/>
          </a:prstGeom>
          <a:ln w="38100">
            <a:solidFill>
              <a:srgbClr val="00B050"/>
            </a:solidFill>
            <a:tailEnd type="triangle"/>
          </a:ln>
          <a:effectLst/>
        </p:spPr>
        <p:style>
          <a:lnRef idx="2">
            <a:schemeClr val="accent1"/>
          </a:lnRef>
          <a:fillRef idx="0">
            <a:schemeClr val="accent1"/>
          </a:fillRef>
          <a:effectRef idx="1">
            <a:schemeClr val="accent1"/>
          </a:effectRef>
          <a:fontRef idx="minor">
            <a:schemeClr val="tx1"/>
          </a:fontRef>
        </p:style>
      </p:cxnSp>
      <p:sp>
        <p:nvSpPr>
          <p:cNvPr id="27" name="Rectángulo: esquinas redondeadas 26"/>
          <p:cNvSpPr/>
          <p:nvPr/>
        </p:nvSpPr>
        <p:spPr>
          <a:xfrm>
            <a:off x="457200" y="1490888"/>
            <a:ext cx="1032983" cy="1002930"/>
          </a:xfrm>
          <a:prstGeom prst="roundRect">
            <a:avLst/>
          </a:prstGeom>
          <a:solidFill>
            <a:srgbClr val="8C0A3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6000">
                <a:latin typeface="Fiba" panose="02010500040101020104" pitchFamily="2" charset="0"/>
              </a:rPr>
              <a:t>C3</a:t>
            </a:r>
            <a:endParaRPr lang="es-ES_tradnl" sz="6000">
              <a:latin typeface="Fiba" panose="02010500040101020104" pitchFamily="2" charset="0"/>
            </a:endParaRPr>
          </a:p>
        </p:txBody>
      </p:sp>
      <p:cxnSp>
        <p:nvCxnSpPr>
          <p:cNvPr id="16" name="Suora nuoliyhdysviiva 8"/>
          <p:cNvCxnSpPr>
            <a:cxnSpLocks/>
          </p:cNvCxnSpPr>
          <p:nvPr/>
        </p:nvCxnSpPr>
        <p:spPr>
          <a:xfrm>
            <a:off x="3919937" y="4061840"/>
            <a:ext cx="895124" cy="341187"/>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5" name="Rectángulo: esquinas redondeadas 14"/>
          <p:cNvSpPr/>
          <p:nvPr/>
        </p:nvSpPr>
        <p:spPr>
          <a:xfrm>
            <a:off x="1633327" y="1487019"/>
            <a:ext cx="6691745" cy="1477442"/>
          </a:xfrm>
          <a:prstGeom prst="roundRect">
            <a:avLst/>
          </a:prstGeom>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rtlCol="0" anchor="ctr"/>
          <a:lstStyle/>
          <a:p>
            <a:pPr marL="93663" lvl="1" indent="0">
              <a:buNone/>
            </a:pPr>
            <a:r>
              <a:rPr lang="en-US" u="sng" dirty="0" smtClean="0"/>
              <a:t>Example C3.1.</a:t>
            </a:r>
          </a:p>
          <a:p>
            <a:pPr marL="93663" lvl="1" indent="0">
              <a:buNone/>
            </a:pPr>
            <a:r>
              <a:rPr lang="en-US" dirty="0" smtClean="0"/>
              <a:t>We </a:t>
            </a:r>
            <a:r>
              <a:rPr lang="en-US" dirty="0"/>
              <a:t>must be ready to anticipate the  contact by the defensive player when offensive player with an excellent drill overpassed him. Defensive player cannot play anymore the ball and grabbed the opponent from waist. </a:t>
            </a:r>
            <a:r>
              <a:rPr lang="en-US" b="1" u="sng" dirty="0" smtClean="0"/>
              <a:t>The video example is an UF</a:t>
            </a:r>
            <a:r>
              <a:rPr lang="en-US" dirty="0" smtClean="0"/>
              <a:t>.</a:t>
            </a:r>
            <a:endParaRPr lang="en-GB" dirty="0">
              <a:solidFill>
                <a:schemeClr val="tx1"/>
              </a:solidFill>
              <a:latin typeface="Univers 57 Condensed" charset="0"/>
              <a:ea typeface="Univers 57 Condensed" charset="0"/>
              <a:cs typeface="Univers 57 Condensed" charset="0"/>
            </a:endParaRPr>
          </a:p>
        </p:txBody>
      </p:sp>
      <p:sp>
        <p:nvSpPr>
          <p:cNvPr id="21" name="Marcador de contenido 4"/>
          <p:cNvSpPr>
            <a:spLocks noGrp="1"/>
          </p:cNvSpPr>
          <p:nvPr>
            <p:ph idx="1"/>
          </p:nvPr>
        </p:nvSpPr>
        <p:spPr>
          <a:xfrm>
            <a:off x="1752824" y="1522212"/>
            <a:ext cx="6636976" cy="949415"/>
          </a:xfrm>
        </p:spPr>
        <p:txBody>
          <a:bodyPr>
            <a:noAutofit/>
          </a:bodyPr>
          <a:lstStyle/>
          <a:p>
            <a:pPr marL="0" indent="0">
              <a:buNone/>
            </a:pPr>
            <a:endParaRPr lang="en-US" sz="1800" dirty="0"/>
          </a:p>
          <a:p>
            <a:pPr marL="0" indent="0">
              <a:buNone/>
            </a:pPr>
            <a:endParaRPr lang="en-US" sz="1800" dirty="0"/>
          </a:p>
        </p:txBody>
      </p:sp>
      <p:pic>
        <p:nvPicPr>
          <p:cNvPr id="5" name="Kuva 4"/>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383350" y="5812991"/>
            <a:ext cx="804972" cy="850050"/>
          </a:xfrm>
          <a:prstGeom prst="rect">
            <a:avLst/>
          </a:prstGeom>
        </p:spPr>
      </p:pic>
    </p:spTree>
    <p:extLst>
      <p:ext uri="{BB962C8B-B14F-4D97-AF65-F5344CB8AC3E}">
        <p14:creationId xmlns:p14="http://schemas.microsoft.com/office/powerpoint/2010/main" val="9654769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66137" y="2970560"/>
            <a:ext cx="2122514" cy="2040926"/>
          </a:xfrm>
          <a:prstGeom prst="rect">
            <a:avLst/>
          </a:prstGeom>
        </p:spPr>
      </p:pic>
      <p:sp>
        <p:nvSpPr>
          <p:cNvPr id="4" name="Título 3"/>
          <p:cNvSpPr>
            <a:spLocks noGrp="1"/>
          </p:cNvSpPr>
          <p:nvPr>
            <p:ph type="title"/>
          </p:nvPr>
        </p:nvSpPr>
        <p:spPr>
          <a:xfrm>
            <a:off x="457200" y="287526"/>
            <a:ext cx="8229600" cy="637987"/>
          </a:xfrm>
        </p:spPr>
        <p:txBody>
          <a:bodyPr>
            <a:normAutofit fontScale="90000"/>
          </a:bodyPr>
          <a:lstStyle/>
          <a:p>
            <a:r>
              <a:rPr lang="es-ES" sz="2400">
                <a:solidFill>
                  <a:srgbClr val="FFFFFF"/>
                </a:solidFill>
                <a:latin typeface="Fiba" panose="02010500040101020104" pitchFamily="2" charset="0"/>
              </a:rPr>
              <a:t>ART. 37  unsportsmanlike foul</a:t>
            </a:r>
            <a:br>
              <a:rPr lang="es-ES" sz="2400">
                <a:solidFill>
                  <a:srgbClr val="FFFFFF"/>
                </a:solidFill>
                <a:latin typeface="Fiba" panose="02010500040101020104" pitchFamily="2" charset="0"/>
              </a:rPr>
            </a:br>
            <a:r>
              <a:rPr lang="es-ES" sz="2400">
                <a:solidFill>
                  <a:srgbClr val="FFFFFF"/>
                </a:solidFill>
                <a:latin typeface="Fiba" panose="02010500040101020104" pitchFamily="2" charset="0"/>
                <a:ea typeface="+mn-ea"/>
                <a:cs typeface="+mn-cs"/>
              </a:rPr>
              <a:t>Criteria 3</a:t>
            </a:r>
            <a:endParaRPr lang="es-ES_tradnl" sz="2400">
              <a:solidFill>
                <a:srgbClr val="FFFFFF"/>
              </a:solidFill>
              <a:latin typeface="Fiba" panose="02010500040101020104" pitchFamily="2" charset="0"/>
              <a:ea typeface="+mn-ea"/>
              <a:cs typeface="+mn-cs"/>
            </a:endParaRPr>
          </a:p>
        </p:txBody>
      </p:sp>
      <p:cxnSp>
        <p:nvCxnSpPr>
          <p:cNvPr id="19" name="Suora nuoliyhdysviiva 8"/>
          <p:cNvCxnSpPr>
            <a:cxnSpLocks/>
          </p:cNvCxnSpPr>
          <p:nvPr/>
        </p:nvCxnSpPr>
        <p:spPr>
          <a:xfrm flipH="1" flipV="1">
            <a:off x="655261" y="3409318"/>
            <a:ext cx="318430" cy="919570"/>
          </a:xfrm>
          <a:prstGeom prst="straightConnector1">
            <a:avLst/>
          </a:prstGeom>
          <a:ln w="38100">
            <a:solidFill>
              <a:srgbClr val="00B050"/>
            </a:solidFill>
            <a:tailEnd type="triangle"/>
          </a:ln>
          <a:effectLst/>
        </p:spPr>
        <p:style>
          <a:lnRef idx="2">
            <a:schemeClr val="accent1"/>
          </a:lnRef>
          <a:fillRef idx="0">
            <a:schemeClr val="accent1"/>
          </a:fillRef>
          <a:effectRef idx="1">
            <a:schemeClr val="accent1"/>
          </a:effectRef>
          <a:fontRef idx="minor">
            <a:schemeClr val="tx1"/>
          </a:fontRef>
        </p:style>
      </p:cxnSp>
      <p:sp>
        <p:nvSpPr>
          <p:cNvPr id="27" name="Rectángulo: esquinas redondeadas 26"/>
          <p:cNvSpPr/>
          <p:nvPr/>
        </p:nvSpPr>
        <p:spPr>
          <a:xfrm>
            <a:off x="457200" y="1490888"/>
            <a:ext cx="1032983" cy="1002930"/>
          </a:xfrm>
          <a:prstGeom prst="roundRect">
            <a:avLst/>
          </a:prstGeom>
          <a:solidFill>
            <a:srgbClr val="8C0A3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6000">
                <a:latin typeface="Fiba" panose="02010500040101020104" pitchFamily="2" charset="0"/>
              </a:rPr>
              <a:t>C3</a:t>
            </a:r>
            <a:endParaRPr lang="es-ES_tradnl" sz="6000">
              <a:latin typeface="Fiba" panose="02010500040101020104" pitchFamily="2" charset="0"/>
            </a:endParaRPr>
          </a:p>
        </p:txBody>
      </p:sp>
      <p:pic>
        <p:nvPicPr>
          <p:cNvPr id="9" name="Imagen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7360" y="2957393"/>
            <a:ext cx="3578639" cy="2049651"/>
          </a:xfrm>
          <a:prstGeom prst="rect">
            <a:avLst/>
          </a:prstGeom>
        </p:spPr>
      </p:pic>
      <p:pic>
        <p:nvPicPr>
          <p:cNvPr id="11" name="Imagen 10"/>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24708" y="2957393"/>
            <a:ext cx="2301016" cy="2049651"/>
          </a:xfrm>
          <a:prstGeom prst="rect">
            <a:avLst/>
          </a:prstGeom>
        </p:spPr>
      </p:pic>
      <p:cxnSp>
        <p:nvCxnSpPr>
          <p:cNvPr id="21" name="Conector: curvado 20"/>
          <p:cNvCxnSpPr>
            <a:cxnSpLocks/>
          </p:cNvCxnSpPr>
          <p:nvPr/>
        </p:nvCxnSpPr>
        <p:spPr>
          <a:xfrm rot="10800000">
            <a:off x="698300" y="3257007"/>
            <a:ext cx="1191462" cy="734017"/>
          </a:xfrm>
          <a:prstGeom prst="curvedConnector3">
            <a:avLst/>
          </a:prstGeom>
          <a:ln w="38100">
            <a:solidFill>
              <a:srgbClr val="FFFF00"/>
            </a:solidFill>
            <a:tailEnd type="triangle"/>
          </a:ln>
        </p:spPr>
        <p:style>
          <a:lnRef idx="2">
            <a:schemeClr val="accent1"/>
          </a:lnRef>
          <a:fillRef idx="0">
            <a:schemeClr val="accent1"/>
          </a:fillRef>
          <a:effectRef idx="1">
            <a:schemeClr val="accent1"/>
          </a:effectRef>
          <a:fontRef idx="minor">
            <a:schemeClr val="tx1"/>
          </a:fontRef>
        </p:style>
      </p:cxnSp>
      <p:sp>
        <p:nvSpPr>
          <p:cNvPr id="10" name="Elipse 9"/>
          <p:cNvSpPr/>
          <p:nvPr/>
        </p:nvSpPr>
        <p:spPr>
          <a:xfrm>
            <a:off x="7126773" y="3392909"/>
            <a:ext cx="899941" cy="935979"/>
          </a:xfrm>
          <a:prstGeom prst="ellipse">
            <a:avLst/>
          </a:prstGeom>
          <a:noFill/>
          <a:ln w="28575">
            <a:solidFill>
              <a:srgbClr val="FFFF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2" name="Rectángulo: esquinas redondeadas 11"/>
          <p:cNvSpPr/>
          <p:nvPr/>
        </p:nvSpPr>
        <p:spPr>
          <a:xfrm>
            <a:off x="1707841" y="1543983"/>
            <a:ext cx="6917883" cy="1194756"/>
          </a:xfrm>
          <a:prstGeom prst="roundRect">
            <a:avLst/>
          </a:prstGeom>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rtlCol="0" anchor="ctr"/>
          <a:lstStyle/>
          <a:p>
            <a:pPr marL="93663" lvl="1" indent="0">
              <a:lnSpc>
                <a:spcPct val="150000"/>
              </a:lnSpc>
              <a:buNone/>
            </a:pPr>
            <a:endParaRPr lang="en-US" dirty="0">
              <a:solidFill>
                <a:schemeClr val="tx1"/>
              </a:solidFill>
              <a:latin typeface="Univers 57 Condensed" charset="0"/>
              <a:ea typeface="Univers 57 Condensed" charset="0"/>
              <a:cs typeface="Univers 57 Condensed" charset="0"/>
            </a:endParaRPr>
          </a:p>
          <a:p>
            <a:pPr marL="93663" lvl="1" indent="0">
              <a:buNone/>
            </a:pPr>
            <a:r>
              <a:rPr lang="en-GB" u="sng" dirty="0" smtClean="0">
                <a:solidFill>
                  <a:schemeClr val="tx1"/>
                </a:solidFill>
                <a:latin typeface="Univers 57 Condensed" charset="0"/>
                <a:ea typeface="Univers 57 Condensed" charset="0"/>
                <a:cs typeface="Univers 57 Condensed" charset="0"/>
              </a:rPr>
              <a:t>Example C3.2</a:t>
            </a:r>
          </a:p>
          <a:p>
            <a:pPr marL="93663" lvl="1" indent="0">
              <a:buNone/>
            </a:pPr>
            <a:r>
              <a:rPr lang="en-GB" dirty="0" smtClean="0">
                <a:solidFill>
                  <a:schemeClr val="tx1"/>
                </a:solidFill>
                <a:latin typeface="Univers 57 Condensed" charset="0"/>
                <a:ea typeface="Univers 57 Condensed" charset="0"/>
                <a:cs typeface="Univers 57 Condensed" charset="0"/>
              </a:rPr>
              <a:t>When from a LGP, moving according to the direction of the offensive player, faced </a:t>
            </a:r>
            <a:r>
              <a:rPr lang="en-US" dirty="0" smtClean="0">
                <a:solidFill>
                  <a:schemeClr val="tx1"/>
                </a:solidFill>
                <a:latin typeface="Univers 57 Condensed" charset="0"/>
                <a:ea typeface="Univers 57 Condensed" charset="0"/>
                <a:cs typeface="Univers 57 Condensed" charset="0"/>
              </a:rPr>
              <a:t>with </a:t>
            </a:r>
            <a:r>
              <a:rPr lang="en-US" dirty="0">
                <a:solidFill>
                  <a:schemeClr val="tx1"/>
                </a:solidFill>
                <a:latin typeface="Univers 57 Condensed" charset="0"/>
                <a:ea typeface="Univers 57 Condensed" charset="0"/>
                <a:cs typeface="Univers 57 Condensed" charset="0"/>
              </a:rPr>
              <a:t>an </a:t>
            </a:r>
            <a:r>
              <a:rPr lang="en-US" dirty="0" smtClean="0">
                <a:solidFill>
                  <a:schemeClr val="tx1"/>
                </a:solidFill>
                <a:latin typeface="Univers 57 Condensed" charset="0"/>
                <a:ea typeface="Univers 57 Condensed" charset="0"/>
                <a:cs typeface="Univers 57 Condensed" charset="0"/>
              </a:rPr>
              <a:t>opponent, player  </a:t>
            </a:r>
            <a:r>
              <a:rPr lang="en-US" dirty="0">
                <a:solidFill>
                  <a:schemeClr val="tx1"/>
                </a:solidFill>
                <a:latin typeface="Univers 57 Condensed" charset="0"/>
                <a:ea typeface="Univers 57 Condensed" charset="0"/>
                <a:cs typeface="Univers 57 Condensed" charset="0"/>
              </a:rPr>
              <a:t>tried for  the ball and produces a normal contact but illegal. </a:t>
            </a:r>
            <a:r>
              <a:rPr lang="en-US" b="1" u="sng" dirty="0">
                <a:solidFill>
                  <a:schemeClr val="tx1"/>
                </a:solidFill>
                <a:latin typeface="Univers 57 Condensed" charset="0"/>
                <a:ea typeface="Univers 57 Condensed" charset="0"/>
                <a:cs typeface="Univers 57 Condensed" charset="0"/>
              </a:rPr>
              <a:t>Normal foul</a:t>
            </a:r>
            <a:r>
              <a:rPr lang="en-US" b="1" dirty="0">
                <a:solidFill>
                  <a:schemeClr val="tx1"/>
                </a:solidFill>
                <a:latin typeface="Univers 57 Condensed" charset="0"/>
                <a:ea typeface="Univers 57 Condensed" charset="0"/>
                <a:cs typeface="Univers 57 Condensed" charset="0"/>
              </a:rPr>
              <a:t>.</a:t>
            </a:r>
            <a:endParaRPr lang="en-GB" b="1" dirty="0">
              <a:solidFill>
                <a:schemeClr val="tx1"/>
              </a:solidFill>
              <a:latin typeface="Univers 57 Condensed" charset="0"/>
              <a:ea typeface="Univers 57 Condensed" charset="0"/>
              <a:cs typeface="Univers 57 Condensed" charset="0"/>
            </a:endParaRPr>
          </a:p>
          <a:p>
            <a:pPr marL="93663" lvl="1" indent="0">
              <a:lnSpc>
                <a:spcPct val="150000"/>
              </a:lnSpc>
              <a:buNone/>
            </a:pPr>
            <a:endParaRPr lang="en-GB" dirty="0">
              <a:solidFill>
                <a:schemeClr val="tx1"/>
              </a:solidFill>
              <a:latin typeface="Univers 57 Condensed" charset="0"/>
              <a:ea typeface="Univers 57 Condensed" charset="0"/>
              <a:cs typeface="Univers 57 Condensed" charset="0"/>
            </a:endParaRPr>
          </a:p>
        </p:txBody>
      </p:sp>
      <p:pic>
        <p:nvPicPr>
          <p:cNvPr id="14" name="Kuva 13"/>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072730" y="4983058"/>
            <a:ext cx="804972" cy="850050"/>
          </a:xfrm>
          <a:prstGeom prst="rect">
            <a:avLst/>
          </a:prstGeom>
        </p:spPr>
      </p:pic>
    </p:spTree>
    <p:extLst>
      <p:ext uri="{BB962C8B-B14F-4D97-AF65-F5344CB8AC3E}">
        <p14:creationId xmlns:p14="http://schemas.microsoft.com/office/powerpoint/2010/main" val="40794597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esquinas redondeadas 10"/>
          <p:cNvSpPr/>
          <p:nvPr/>
        </p:nvSpPr>
        <p:spPr>
          <a:xfrm>
            <a:off x="457200" y="1689048"/>
            <a:ext cx="1032983" cy="1002930"/>
          </a:xfrm>
          <a:prstGeom prst="roundRect">
            <a:avLst/>
          </a:prstGeom>
          <a:solidFill>
            <a:srgbClr val="8C0A3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6000">
                <a:latin typeface="Fiba" panose="02010500040101020104" pitchFamily="2" charset="0"/>
              </a:rPr>
              <a:t>C3</a:t>
            </a:r>
            <a:endParaRPr lang="es-ES_tradnl" sz="6000">
              <a:latin typeface="Fiba" panose="02010500040101020104" pitchFamily="2" charset="0"/>
            </a:endParaRPr>
          </a:p>
        </p:txBody>
      </p:sp>
      <p:sp>
        <p:nvSpPr>
          <p:cNvPr id="14" name="Título 3"/>
          <p:cNvSpPr>
            <a:spLocks noGrp="1"/>
          </p:cNvSpPr>
          <p:nvPr>
            <p:ph type="title"/>
          </p:nvPr>
        </p:nvSpPr>
        <p:spPr>
          <a:xfrm>
            <a:off x="457200" y="287526"/>
            <a:ext cx="8229600" cy="637987"/>
          </a:xfrm>
        </p:spPr>
        <p:txBody>
          <a:bodyPr>
            <a:normAutofit fontScale="90000"/>
          </a:bodyPr>
          <a:lstStyle/>
          <a:p>
            <a:r>
              <a:rPr lang="es-ES" sz="2400">
                <a:solidFill>
                  <a:srgbClr val="FFFFFF"/>
                </a:solidFill>
                <a:latin typeface="Fiba" panose="02010500040101020104" pitchFamily="2" charset="0"/>
                <a:ea typeface="+mn-ea"/>
                <a:cs typeface="+mn-cs"/>
              </a:rPr>
              <a:t>ART. 37  </a:t>
            </a:r>
            <a:r>
              <a:rPr lang="es-ES" sz="2400" err="1">
                <a:solidFill>
                  <a:srgbClr val="FFFFFF"/>
                </a:solidFill>
                <a:latin typeface="Fiba" panose="02010500040101020104" pitchFamily="2" charset="0"/>
                <a:ea typeface="+mn-ea"/>
                <a:cs typeface="+mn-cs"/>
              </a:rPr>
              <a:t>unsportsmanlike</a:t>
            </a:r>
            <a:r>
              <a:rPr lang="es-ES" sz="2400">
                <a:solidFill>
                  <a:srgbClr val="FFFFFF"/>
                </a:solidFill>
                <a:latin typeface="Fiba" panose="02010500040101020104" pitchFamily="2" charset="0"/>
                <a:ea typeface="+mn-ea"/>
                <a:cs typeface="+mn-cs"/>
              </a:rPr>
              <a:t> </a:t>
            </a:r>
            <a:r>
              <a:rPr lang="es-ES" sz="2400" err="1">
                <a:solidFill>
                  <a:srgbClr val="FFFFFF"/>
                </a:solidFill>
                <a:latin typeface="Fiba" panose="02010500040101020104" pitchFamily="2" charset="0"/>
                <a:ea typeface="+mn-ea"/>
                <a:cs typeface="+mn-cs"/>
              </a:rPr>
              <a:t>foul</a:t>
            </a:r>
            <a:r>
              <a:rPr lang="es-ES" sz="2400">
                <a:solidFill>
                  <a:srgbClr val="FFFFFF"/>
                </a:solidFill>
                <a:latin typeface="Fiba" panose="02010500040101020104" pitchFamily="2" charset="0"/>
                <a:ea typeface="+mn-ea"/>
                <a:cs typeface="+mn-cs"/>
              </a:rPr>
              <a:t/>
            </a:r>
            <a:br>
              <a:rPr lang="es-ES" sz="2400">
                <a:solidFill>
                  <a:srgbClr val="FFFFFF"/>
                </a:solidFill>
                <a:latin typeface="Fiba" panose="02010500040101020104" pitchFamily="2" charset="0"/>
                <a:ea typeface="+mn-ea"/>
                <a:cs typeface="+mn-cs"/>
              </a:rPr>
            </a:br>
            <a:r>
              <a:rPr lang="es-ES" sz="2400" err="1">
                <a:solidFill>
                  <a:srgbClr val="FFFFFF"/>
                </a:solidFill>
                <a:latin typeface="Fiba" panose="02010500040101020104" pitchFamily="2" charset="0"/>
                <a:ea typeface="+mn-ea"/>
                <a:cs typeface="+mn-cs"/>
              </a:rPr>
              <a:t>criteria</a:t>
            </a:r>
            <a:r>
              <a:rPr lang="es-ES" sz="2400">
                <a:solidFill>
                  <a:srgbClr val="FFFFFF"/>
                </a:solidFill>
                <a:latin typeface="Fiba" panose="02010500040101020104" pitchFamily="2" charset="0"/>
                <a:ea typeface="+mn-ea"/>
                <a:cs typeface="+mn-cs"/>
              </a:rPr>
              <a:t> 3</a:t>
            </a:r>
            <a:endParaRPr lang="es-ES_tradnl" sz="2400">
              <a:solidFill>
                <a:srgbClr val="FFFFFF"/>
              </a:solidFill>
              <a:latin typeface="Fiba" panose="02010500040101020104" pitchFamily="2" charset="0"/>
              <a:ea typeface="+mn-ea"/>
              <a:cs typeface="+mn-cs"/>
            </a:endParaRPr>
          </a:p>
        </p:txBody>
      </p:sp>
      <p:sp>
        <p:nvSpPr>
          <p:cNvPr id="9" name="Rectángulo: esquinas redondeadas 8"/>
          <p:cNvSpPr/>
          <p:nvPr/>
        </p:nvSpPr>
        <p:spPr>
          <a:xfrm>
            <a:off x="1705841" y="1647008"/>
            <a:ext cx="6691745" cy="1265237"/>
          </a:xfrm>
          <a:prstGeom prst="roundRect">
            <a:avLst/>
          </a:prstGeom>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rtlCol="0" anchor="ctr"/>
          <a:lstStyle/>
          <a:p>
            <a:pPr marL="93663" lvl="1" indent="0" algn="just">
              <a:buNone/>
            </a:pPr>
            <a:r>
              <a:rPr lang="en-US" u="sng" dirty="0" smtClean="0">
                <a:solidFill>
                  <a:schemeClr val="tx1"/>
                </a:solidFill>
                <a:latin typeface="Univers 57 Condensed" charset="0"/>
                <a:ea typeface="Univers 57 Condensed" charset="0"/>
                <a:cs typeface="Univers 57 Condensed" charset="0"/>
              </a:rPr>
              <a:t>Example C3.3</a:t>
            </a:r>
          </a:p>
          <a:p>
            <a:pPr marL="93663" lvl="1" indent="0" algn="just">
              <a:buNone/>
            </a:pPr>
            <a:r>
              <a:rPr lang="en-US" dirty="0" smtClean="0">
                <a:solidFill>
                  <a:schemeClr val="tx1"/>
                </a:solidFill>
                <a:latin typeface="Univers 57 Condensed" charset="0"/>
                <a:ea typeface="Univers 57 Condensed" charset="0"/>
                <a:cs typeface="Univers 57 Condensed" charset="0"/>
              </a:rPr>
              <a:t>Once </a:t>
            </a:r>
            <a:r>
              <a:rPr lang="en-US" dirty="0">
                <a:solidFill>
                  <a:schemeClr val="tx1"/>
                </a:solidFill>
                <a:latin typeface="Univers 57 Condensed" charset="0"/>
                <a:ea typeface="Univers 57 Condensed" charset="0"/>
                <a:cs typeface="Univers 57 Condensed" charset="0"/>
              </a:rPr>
              <a:t>defensive player is overflowed  in an LGP, and does not try to defend his position,  just opening his arm to stop the offensive player with the intention  to stop the </a:t>
            </a:r>
            <a:r>
              <a:rPr lang="en-US" dirty="0" smtClean="0">
                <a:solidFill>
                  <a:schemeClr val="tx1"/>
                </a:solidFill>
                <a:latin typeface="Univers 57 Condensed" charset="0"/>
                <a:ea typeface="Univers 57 Condensed" charset="0"/>
                <a:cs typeface="Univers 57 Condensed" charset="0"/>
              </a:rPr>
              <a:t>game. </a:t>
            </a:r>
            <a:r>
              <a:rPr lang="es-ES_tradnl" b="1" u="sng" dirty="0" err="1"/>
              <a:t>T</a:t>
            </a:r>
            <a:r>
              <a:rPr lang="es-ES_tradnl" b="1" u="sng" dirty="0" err="1" smtClean="0"/>
              <a:t>his</a:t>
            </a:r>
            <a:r>
              <a:rPr lang="es-ES_tradnl" b="1" u="sng" dirty="0" smtClean="0"/>
              <a:t> </a:t>
            </a:r>
            <a:r>
              <a:rPr lang="es-ES_tradnl" b="1" u="sng" dirty="0" err="1"/>
              <a:t>is</a:t>
            </a:r>
            <a:r>
              <a:rPr lang="es-ES_tradnl" b="1" u="sng" dirty="0"/>
              <a:t> </a:t>
            </a:r>
            <a:r>
              <a:rPr lang="es-ES_tradnl" b="1" u="sng" dirty="0" err="1"/>
              <a:t>an</a:t>
            </a:r>
            <a:r>
              <a:rPr lang="es-ES_tradnl" b="1" u="sng" dirty="0"/>
              <a:t> </a:t>
            </a:r>
            <a:r>
              <a:rPr lang="es-ES_tradnl" b="1" u="sng" dirty="0" smtClean="0"/>
              <a:t>UF.</a:t>
            </a:r>
            <a:endParaRPr lang="en-GB" b="1" u="sng" dirty="0">
              <a:solidFill>
                <a:schemeClr val="tx1"/>
              </a:solidFill>
              <a:latin typeface="Univers 57 Condensed" charset="0"/>
              <a:ea typeface="Univers 57 Condensed" charset="0"/>
              <a:cs typeface="Univers 57 Condensed" charset="0"/>
            </a:endParaRPr>
          </a:p>
        </p:txBody>
      </p:sp>
      <p:pic>
        <p:nvPicPr>
          <p:cNvPr id="5" name="Imagen 4" descr="Imagen que contiene deporte, juego atlético, suelo, exterior&#10;&#10;Descripción generada con confianza muy alta"/>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7200" y="3545894"/>
            <a:ext cx="2885209" cy="2911202"/>
          </a:xfrm>
          <a:prstGeom prst="rect">
            <a:avLst/>
          </a:prstGeom>
        </p:spPr>
      </p:pic>
      <p:pic>
        <p:nvPicPr>
          <p:cNvPr id="6" name="Imagen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72000" y="3583784"/>
            <a:ext cx="2676525" cy="2873312"/>
          </a:xfrm>
          <a:prstGeom prst="rect">
            <a:avLst/>
          </a:prstGeom>
        </p:spPr>
      </p:pic>
      <p:sp>
        <p:nvSpPr>
          <p:cNvPr id="23" name="Arco 22"/>
          <p:cNvSpPr/>
          <p:nvPr/>
        </p:nvSpPr>
        <p:spPr>
          <a:xfrm rot="8041736">
            <a:off x="4826334" y="3973450"/>
            <a:ext cx="904009" cy="1505860"/>
          </a:xfrm>
          <a:prstGeom prst="arc">
            <a:avLst>
              <a:gd name="adj1" fmla="val 8985730"/>
              <a:gd name="adj2" fmla="val 16467146"/>
            </a:avLst>
          </a:prstGeom>
          <a:ln w="38100">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_tradnl"/>
          </a:p>
        </p:txBody>
      </p:sp>
      <p:pic>
        <p:nvPicPr>
          <p:cNvPr id="8" name="Kuva 7"/>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363431" y="3486365"/>
            <a:ext cx="869617" cy="938091"/>
          </a:xfrm>
          <a:prstGeom prst="rect">
            <a:avLst/>
          </a:prstGeom>
        </p:spPr>
      </p:pic>
    </p:spTree>
    <p:extLst>
      <p:ext uri="{BB962C8B-B14F-4D97-AF65-F5344CB8AC3E}">
        <p14:creationId xmlns:p14="http://schemas.microsoft.com/office/powerpoint/2010/main" val="21333653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esquinas redondeadas 10"/>
          <p:cNvSpPr/>
          <p:nvPr/>
        </p:nvSpPr>
        <p:spPr>
          <a:xfrm>
            <a:off x="457200" y="1689048"/>
            <a:ext cx="1032983" cy="1002930"/>
          </a:xfrm>
          <a:prstGeom prst="roundRect">
            <a:avLst/>
          </a:prstGeom>
          <a:solidFill>
            <a:srgbClr val="8C0A3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6000">
                <a:latin typeface="Fiba" panose="02010500040101020104" pitchFamily="2" charset="0"/>
              </a:rPr>
              <a:t>C3</a:t>
            </a:r>
            <a:endParaRPr lang="es-ES_tradnl" sz="6000">
              <a:latin typeface="Fiba" panose="02010500040101020104" pitchFamily="2" charset="0"/>
            </a:endParaRPr>
          </a:p>
        </p:txBody>
      </p:sp>
      <p:sp>
        <p:nvSpPr>
          <p:cNvPr id="14" name="Título 3"/>
          <p:cNvSpPr>
            <a:spLocks noGrp="1"/>
          </p:cNvSpPr>
          <p:nvPr>
            <p:ph type="title"/>
          </p:nvPr>
        </p:nvSpPr>
        <p:spPr>
          <a:xfrm>
            <a:off x="457200" y="287526"/>
            <a:ext cx="8229600" cy="637987"/>
          </a:xfrm>
        </p:spPr>
        <p:txBody>
          <a:bodyPr>
            <a:normAutofit fontScale="90000"/>
          </a:bodyPr>
          <a:lstStyle/>
          <a:p>
            <a:r>
              <a:rPr lang="es-ES" sz="2400">
                <a:solidFill>
                  <a:srgbClr val="FFFFFF"/>
                </a:solidFill>
                <a:latin typeface="Fiba" panose="02010500040101020104" pitchFamily="2" charset="0"/>
                <a:ea typeface="+mn-ea"/>
                <a:cs typeface="+mn-cs"/>
              </a:rPr>
              <a:t>ART. 37  </a:t>
            </a:r>
            <a:r>
              <a:rPr lang="es-ES" sz="2400" err="1">
                <a:solidFill>
                  <a:srgbClr val="FFFFFF"/>
                </a:solidFill>
                <a:latin typeface="Fiba" panose="02010500040101020104" pitchFamily="2" charset="0"/>
                <a:ea typeface="+mn-ea"/>
                <a:cs typeface="+mn-cs"/>
              </a:rPr>
              <a:t>unsportsmanlike</a:t>
            </a:r>
            <a:r>
              <a:rPr lang="es-ES" sz="2400">
                <a:solidFill>
                  <a:srgbClr val="FFFFFF"/>
                </a:solidFill>
                <a:latin typeface="Fiba" panose="02010500040101020104" pitchFamily="2" charset="0"/>
                <a:ea typeface="+mn-ea"/>
                <a:cs typeface="+mn-cs"/>
              </a:rPr>
              <a:t> </a:t>
            </a:r>
            <a:r>
              <a:rPr lang="es-ES" sz="2400" err="1">
                <a:solidFill>
                  <a:srgbClr val="FFFFFF"/>
                </a:solidFill>
                <a:latin typeface="Fiba" panose="02010500040101020104" pitchFamily="2" charset="0"/>
                <a:ea typeface="+mn-ea"/>
                <a:cs typeface="+mn-cs"/>
              </a:rPr>
              <a:t>foul</a:t>
            </a:r>
            <a:r>
              <a:rPr lang="es-ES" sz="2400">
                <a:solidFill>
                  <a:srgbClr val="FFFFFF"/>
                </a:solidFill>
                <a:latin typeface="Fiba" panose="02010500040101020104" pitchFamily="2" charset="0"/>
                <a:ea typeface="+mn-ea"/>
                <a:cs typeface="+mn-cs"/>
              </a:rPr>
              <a:t/>
            </a:r>
            <a:br>
              <a:rPr lang="es-ES" sz="2400">
                <a:solidFill>
                  <a:srgbClr val="FFFFFF"/>
                </a:solidFill>
                <a:latin typeface="Fiba" panose="02010500040101020104" pitchFamily="2" charset="0"/>
                <a:ea typeface="+mn-ea"/>
                <a:cs typeface="+mn-cs"/>
              </a:rPr>
            </a:br>
            <a:r>
              <a:rPr lang="es-ES" sz="2400" err="1">
                <a:solidFill>
                  <a:srgbClr val="FFFFFF"/>
                </a:solidFill>
                <a:latin typeface="Fiba" panose="02010500040101020104" pitchFamily="2" charset="0"/>
                <a:ea typeface="+mn-ea"/>
                <a:cs typeface="+mn-cs"/>
              </a:rPr>
              <a:t>criteria</a:t>
            </a:r>
            <a:r>
              <a:rPr lang="es-ES" sz="2400">
                <a:solidFill>
                  <a:srgbClr val="FFFFFF"/>
                </a:solidFill>
                <a:latin typeface="Fiba" panose="02010500040101020104" pitchFamily="2" charset="0"/>
                <a:ea typeface="+mn-ea"/>
                <a:cs typeface="+mn-cs"/>
              </a:rPr>
              <a:t> 3</a:t>
            </a:r>
            <a:endParaRPr lang="es-ES_tradnl" sz="2400">
              <a:solidFill>
                <a:srgbClr val="FFFFFF"/>
              </a:solidFill>
              <a:latin typeface="Fiba" panose="02010500040101020104" pitchFamily="2" charset="0"/>
              <a:ea typeface="+mn-ea"/>
              <a:cs typeface="+mn-cs"/>
            </a:endParaRPr>
          </a:p>
        </p:txBody>
      </p:sp>
      <p:pic>
        <p:nvPicPr>
          <p:cNvPr id="2" name="Imagen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92730" y="3576350"/>
            <a:ext cx="3443767" cy="2893006"/>
          </a:xfrm>
          <a:prstGeom prst="rect">
            <a:avLst/>
          </a:prstGeom>
          <a:ln>
            <a:noFill/>
          </a:ln>
          <a:effectLst>
            <a:softEdge rad="112500"/>
          </a:effectLst>
        </p:spPr>
      </p:pic>
      <p:pic>
        <p:nvPicPr>
          <p:cNvPr id="3" name="Imagen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72125" y="3576349"/>
            <a:ext cx="2628900" cy="2893006"/>
          </a:xfrm>
          <a:prstGeom prst="rect">
            <a:avLst/>
          </a:prstGeom>
          <a:ln>
            <a:noFill/>
          </a:ln>
          <a:effectLst>
            <a:softEdge rad="112500"/>
          </a:effectLst>
        </p:spPr>
      </p:pic>
      <p:sp>
        <p:nvSpPr>
          <p:cNvPr id="23" name="Arco 22"/>
          <p:cNvSpPr/>
          <p:nvPr/>
        </p:nvSpPr>
        <p:spPr>
          <a:xfrm rot="8041736">
            <a:off x="1763004" y="3993028"/>
            <a:ext cx="1398415" cy="1495267"/>
          </a:xfrm>
          <a:prstGeom prst="arc">
            <a:avLst>
              <a:gd name="adj1" fmla="val 11067435"/>
              <a:gd name="adj2" fmla="val 19586449"/>
            </a:avLst>
          </a:prstGeom>
          <a:ln w="38100">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_tradnl"/>
          </a:p>
        </p:txBody>
      </p:sp>
      <p:sp>
        <p:nvSpPr>
          <p:cNvPr id="12" name="Arco 11"/>
          <p:cNvSpPr/>
          <p:nvPr/>
        </p:nvSpPr>
        <p:spPr>
          <a:xfrm rot="8041736">
            <a:off x="5661193" y="3736854"/>
            <a:ext cx="1654081" cy="1521575"/>
          </a:xfrm>
          <a:prstGeom prst="arc">
            <a:avLst>
              <a:gd name="adj1" fmla="val 11067435"/>
              <a:gd name="adj2" fmla="val 19586449"/>
            </a:avLst>
          </a:prstGeom>
          <a:noFill/>
          <a:ln w="38100">
            <a:solidFill>
              <a:srgbClr val="00B05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_tradnl"/>
          </a:p>
        </p:txBody>
      </p:sp>
      <p:sp>
        <p:nvSpPr>
          <p:cNvPr id="10" name="Rectángulo: esquinas redondeadas 9"/>
          <p:cNvSpPr/>
          <p:nvPr/>
        </p:nvSpPr>
        <p:spPr>
          <a:xfrm>
            <a:off x="1633327" y="1547079"/>
            <a:ext cx="6691745" cy="1739045"/>
          </a:xfrm>
          <a:prstGeom prst="roundRect">
            <a:avLst/>
          </a:prstGeom>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rtlCol="0" anchor="ctr"/>
          <a:lstStyle/>
          <a:p>
            <a:pPr marL="93663" lvl="1" indent="0">
              <a:buNone/>
            </a:pPr>
            <a:endParaRPr lang="en-GB">
              <a:solidFill>
                <a:schemeClr val="tx1"/>
              </a:solidFill>
              <a:latin typeface="Univers 57 Condensed" charset="0"/>
              <a:ea typeface="Univers 57 Condensed" charset="0"/>
              <a:cs typeface="Univers 57 Condensed" charset="0"/>
            </a:endParaRPr>
          </a:p>
        </p:txBody>
      </p:sp>
      <p:sp>
        <p:nvSpPr>
          <p:cNvPr id="4" name="Rectángulo 3"/>
          <p:cNvSpPr/>
          <p:nvPr/>
        </p:nvSpPr>
        <p:spPr>
          <a:xfrm>
            <a:off x="1705840" y="1689048"/>
            <a:ext cx="6495185" cy="1477328"/>
          </a:xfrm>
          <a:prstGeom prst="rect">
            <a:avLst/>
          </a:prstGeom>
        </p:spPr>
        <p:txBody>
          <a:bodyPr wrap="square">
            <a:spAutoFit/>
          </a:bodyPr>
          <a:lstStyle/>
          <a:p>
            <a:pPr algn="just"/>
            <a:r>
              <a:rPr lang="en-US" u="sng" dirty="0" smtClean="0">
                <a:solidFill>
                  <a:prstClr val="black"/>
                </a:solidFill>
                <a:latin typeface="Helvetica" panose="020B0604020202020204" pitchFamily="34" charset="0"/>
              </a:rPr>
              <a:t>Example C3.4</a:t>
            </a:r>
          </a:p>
          <a:p>
            <a:pPr algn="just"/>
            <a:r>
              <a:rPr lang="en-US" dirty="0" smtClean="0">
                <a:solidFill>
                  <a:prstClr val="black"/>
                </a:solidFill>
                <a:latin typeface="Helvetica" panose="020B0604020202020204" pitchFamily="34" charset="0"/>
              </a:rPr>
              <a:t>Defensive </a:t>
            </a:r>
            <a:r>
              <a:rPr lang="en-US" dirty="0">
                <a:solidFill>
                  <a:prstClr val="black"/>
                </a:solidFill>
                <a:latin typeface="Helvetica" panose="020B0604020202020204" pitchFamily="34" charset="0"/>
              </a:rPr>
              <a:t>player is in LGP and tried to maintain his legal position when contact occurred. Whether is a defensive or offensive foul (judgement of the referee) in no way is an U foul although team was in transition</a:t>
            </a:r>
            <a:r>
              <a:rPr lang="en-US" dirty="0" smtClean="0">
                <a:solidFill>
                  <a:prstClr val="black"/>
                </a:solidFill>
                <a:latin typeface="Helvetica" panose="020B0604020202020204" pitchFamily="34" charset="0"/>
              </a:rPr>
              <a:t>. </a:t>
            </a:r>
            <a:r>
              <a:rPr lang="en-US" b="1" u="sng" dirty="0" smtClean="0">
                <a:solidFill>
                  <a:prstClr val="black"/>
                </a:solidFill>
                <a:latin typeface="Helvetica" panose="020B0604020202020204" pitchFamily="34" charset="0"/>
              </a:rPr>
              <a:t>Normal Foul.</a:t>
            </a:r>
            <a:endParaRPr lang="es-ES_tradnl" b="1" u="sng" dirty="0"/>
          </a:p>
        </p:txBody>
      </p:sp>
      <p:pic>
        <p:nvPicPr>
          <p:cNvPr id="15" name="Kuva 14"/>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284313" y="3374244"/>
            <a:ext cx="1039531" cy="1097744"/>
          </a:xfrm>
          <a:prstGeom prst="rect">
            <a:avLst/>
          </a:prstGeom>
        </p:spPr>
      </p:pic>
    </p:spTree>
    <p:extLst>
      <p:ext uri="{BB962C8B-B14F-4D97-AF65-F5344CB8AC3E}">
        <p14:creationId xmlns:p14="http://schemas.microsoft.com/office/powerpoint/2010/main" val="11954965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esquinas redondeadas 10"/>
          <p:cNvSpPr/>
          <p:nvPr/>
        </p:nvSpPr>
        <p:spPr>
          <a:xfrm>
            <a:off x="457200" y="1689048"/>
            <a:ext cx="1032983" cy="1002930"/>
          </a:xfrm>
          <a:prstGeom prst="roundRect">
            <a:avLst/>
          </a:prstGeom>
          <a:solidFill>
            <a:srgbClr val="8C0A3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6000">
                <a:latin typeface="Fiba" panose="02010500040101020104" pitchFamily="2" charset="0"/>
              </a:rPr>
              <a:t>C3</a:t>
            </a:r>
            <a:endParaRPr lang="es-ES_tradnl" sz="6000">
              <a:latin typeface="Fiba" panose="02010500040101020104" pitchFamily="2" charset="0"/>
            </a:endParaRPr>
          </a:p>
        </p:txBody>
      </p:sp>
      <p:sp>
        <p:nvSpPr>
          <p:cNvPr id="14" name="Título 3"/>
          <p:cNvSpPr>
            <a:spLocks noGrp="1"/>
          </p:cNvSpPr>
          <p:nvPr>
            <p:ph type="title"/>
          </p:nvPr>
        </p:nvSpPr>
        <p:spPr>
          <a:xfrm>
            <a:off x="457200" y="287526"/>
            <a:ext cx="8229600" cy="637987"/>
          </a:xfrm>
        </p:spPr>
        <p:txBody>
          <a:bodyPr>
            <a:normAutofit fontScale="90000"/>
          </a:bodyPr>
          <a:lstStyle/>
          <a:p>
            <a:r>
              <a:rPr lang="es-ES" sz="2400">
                <a:solidFill>
                  <a:srgbClr val="FFFFFF"/>
                </a:solidFill>
                <a:latin typeface="Fiba" panose="02010500040101020104" pitchFamily="2" charset="0"/>
                <a:ea typeface="+mn-ea"/>
                <a:cs typeface="+mn-cs"/>
              </a:rPr>
              <a:t>ART. 37  </a:t>
            </a:r>
            <a:r>
              <a:rPr lang="es-ES" sz="2400" err="1">
                <a:solidFill>
                  <a:srgbClr val="FFFFFF"/>
                </a:solidFill>
                <a:latin typeface="Fiba" panose="02010500040101020104" pitchFamily="2" charset="0"/>
                <a:ea typeface="+mn-ea"/>
                <a:cs typeface="+mn-cs"/>
              </a:rPr>
              <a:t>unsportsmanlike</a:t>
            </a:r>
            <a:r>
              <a:rPr lang="es-ES" sz="2400">
                <a:solidFill>
                  <a:srgbClr val="FFFFFF"/>
                </a:solidFill>
                <a:latin typeface="Fiba" panose="02010500040101020104" pitchFamily="2" charset="0"/>
                <a:ea typeface="+mn-ea"/>
                <a:cs typeface="+mn-cs"/>
              </a:rPr>
              <a:t> </a:t>
            </a:r>
            <a:r>
              <a:rPr lang="es-ES" sz="2400" err="1">
                <a:solidFill>
                  <a:srgbClr val="FFFFFF"/>
                </a:solidFill>
                <a:latin typeface="Fiba" panose="02010500040101020104" pitchFamily="2" charset="0"/>
                <a:ea typeface="+mn-ea"/>
                <a:cs typeface="+mn-cs"/>
              </a:rPr>
              <a:t>foul</a:t>
            </a:r>
            <a:r>
              <a:rPr lang="es-ES" sz="2400">
                <a:solidFill>
                  <a:srgbClr val="FFFFFF"/>
                </a:solidFill>
                <a:latin typeface="Fiba" panose="02010500040101020104" pitchFamily="2" charset="0"/>
                <a:ea typeface="+mn-ea"/>
                <a:cs typeface="+mn-cs"/>
              </a:rPr>
              <a:t/>
            </a:r>
            <a:br>
              <a:rPr lang="es-ES" sz="2400">
                <a:solidFill>
                  <a:srgbClr val="FFFFFF"/>
                </a:solidFill>
                <a:latin typeface="Fiba" panose="02010500040101020104" pitchFamily="2" charset="0"/>
                <a:ea typeface="+mn-ea"/>
                <a:cs typeface="+mn-cs"/>
              </a:rPr>
            </a:br>
            <a:r>
              <a:rPr lang="es-ES" sz="2400" err="1">
                <a:solidFill>
                  <a:srgbClr val="FFFFFF"/>
                </a:solidFill>
                <a:latin typeface="Fiba" panose="02010500040101020104" pitchFamily="2" charset="0"/>
                <a:ea typeface="+mn-ea"/>
                <a:cs typeface="+mn-cs"/>
              </a:rPr>
              <a:t>criteria</a:t>
            </a:r>
            <a:r>
              <a:rPr lang="es-ES" sz="2400">
                <a:solidFill>
                  <a:srgbClr val="FFFFFF"/>
                </a:solidFill>
                <a:latin typeface="Fiba" panose="02010500040101020104" pitchFamily="2" charset="0"/>
                <a:ea typeface="+mn-ea"/>
                <a:cs typeface="+mn-cs"/>
              </a:rPr>
              <a:t> 3</a:t>
            </a:r>
            <a:endParaRPr lang="es-ES_tradnl" sz="2400">
              <a:solidFill>
                <a:srgbClr val="FFFFFF"/>
              </a:solidFill>
              <a:latin typeface="Fiba" panose="02010500040101020104" pitchFamily="2" charset="0"/>
              <a:ea typeface="+mn-ea"/>
              <a:cs typeface="+mn-cs"/>
            </a:endParaRPr>
          </a:p>
        </p:txBody>
      </p:sp>
      <p:sp>
        <p:nvSpPr>
          <p:cNvPr id="9" name="Rectángulo: esquinas redondeadas 8"/>
          <p:cNvSpPr/>
          <p:nvPr/>
        </p:nvSpPr>
        <p:spPr>
          <a:xfrm>
            <a:off x="1705841" y="1603085"/>
            <a:ext cx="6691745" cy="1265237"/>
          </a:xfrm>
          <a:prstGeom prst="roundRect">
            <a:avLst/>
          </a:prstGeom>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rtlCol="0" anchor="ctr"/>
          <a:lstStyle/>
          <a:p>
            <a:pPr marL="93663" lvl="1" indent="0" algn="just">
              <a:buNone/>
            </a:pPr>
            <a:r>
              <a:rPr lang="en-US" u="sng" dirty="0" smtClean="0">
                <a:solidFill>
                  <a:schemeClr val="tx1"/>
                </a:solidFill>
                <a:latin typeface="Univers 57 Condensed" charset="0"/>
                <a:ea typeface="Univers 57 Condensed" charset="0"/>
                <a:cs typeface="Univers 57 Condensed" charset="0"/>
              </a:rPr>
              <a:t>Example C3.5</a:t>
            </a:r>
          </a:p>
          <a:p>
            <a:pPr marL="93663" lvl="1" indent="0" algn="just">
              <a:buNone/>
            </a:pPr>
            <a:r>
              <a:rPr lang="en-US" dirty="0" smtClean="0">
                <a:solidFill>
                  <a:schemeClr val="tx1"/>
                </a:solidFill>
                <a:latin typeface="Univers 57 Condensed" charset="0"/>
                <a:ea typeface="Univers 57 Condensed" charset="0"/>
                <a:cs typeface="Univers 57 Condensed" charset="0"/>
              </a:rPr>
              <a:t>Once </a:t>
            </a:r>
            <a:r>
              <a:rPr lang="en-US" dirty="0">
                <a:solidFill>
                  <a:schemeClr val="tx1"/>
                </a:solidFill>
                <a:latin typeface="Univers 57 Condensed" charset="0"/>
                <a:ea typeface="Univers 57 Condensed" charset="0"/>
                <a:cs typeface="Univers 57 Condensed" charset="0"/>
              </a:rPr>
              <a:t>defensive player is overflowed  in an LGP, and does not try to defend his position,  just opening his arm to stop the offensive player with the intention  to stop the </a:t>
            </a:r>
            <a:r>
              <a:rPr lang="en-US" dirty="0" smtClean="0">
                <a:solidFill>
                  <a:schemeClr val="tx1"/>
                </a:solidFill>
                <a:latin typeface="Univers 57 Condensed" charset="0"/>
                <a:ea typeface="Univers 57 Condensed" charset="0"/>
                <a:cs typeface="Univers 57 Condensed" charset="0"/>
              </a:rPr>
              <a:t>game.</a:t>
            </a:r>
            <a:r>
              <a:rPr lang="es-ES_tradnl" dirty="0"/>
              <a:t> </a:t>
            </a:r>
            <a:r>
              <a:rPr lang="es-ES_tradnl" b="1" u="sng" dirty="0" err="1"/>
              <a:t>T</a:t>
            </a:r>
            <a:r>
              <a:rPr lang="es-ES_tradnl" b="1" u="sng" dirty="0" err="1" smtClean="0"/>
              <a:t>his</a:t>
            </a:r>
            <a:r>
              <a:rPr lang="es-ES_tradnl" b="1" u="sng" dirty="0" smtClean="0"/>
              <a:t> </a:t>
            </a:r>
            <a:r>
              <a:rPr lang="es-ES_tradnl" b="1" u="sng" dirty="0" err="1"/>
              <a:t>is</a:t>
            </a:r>
            <a:r>
              <a:rPr lang="es-ES_tradnl" b="1" u="sng" dirty="0"/>
              <a:t> </a:t>
            </a:r>
            <a:r>
              <a:rPr lang="es-ES_tradnl" b="1" u="sng" dirty="0" err="1"/>
              <a:t>an</a:t>
            </a:r>
            <a:r>
              <a:rPr lang="es-ES_tradnl" b="1" u="sng" dirty="0"/>
              <a:t> </a:t>
            </a:r>
            <a:r>
              <a:rPr lang="es-ES_tradnl" b="1" u="sng" dirty="0" smtClean="0"/>
              <a:t>UF.</a:t>
            </a:r>
            <a:endParaRPr lang="en-GB" b="1" u="sng" dirty="0">
              <a:solidFill>
                <a:schemeClr val="tx1"/>
              </a:solidFill>
              <a:latin typeface="Univers 57 Condensed" charset="0"/>
              <a:ea typeface="Univers 57 Condensed" charset="0"/>
              <a:cs typeface="Univers 57 Condensed" charset="0"/>
            </a:endParaRPr>
          </a:p>
        </p:txBody>
      </p:sp>
      <p:pic>
        <p:nvPicPr>
          <p:cNvPr id="5" name="Imagen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88771" y="3565897"/>
            <a:ext cx="2867721" cy="2390775"/>
          </a:xfrm>
          <a:prstGeom prst="rect">
            <a:avLst/>
          </a:prstGeom>
        </p:spPr>
      </p:pic>
      <p:cxnSp>
        <p:nvCxnSpPr>
          <p:cNvPr id="18" name="Conector: curvado 17"/>
          <p:cNvCxnSpPr>
            <a:cxnSpLocks/>
          </p:cNvCxnSpPr>
          <p:nvPr/>
        </p:nvCxnSpPr>
        <p:spPr>
          <a:xfrm rot="10800000" flipV="1">
            <a:off x="2931773" y="4448888"/>
            <a:ext cx="942111" cy="438151"/>
          </a:xfrm>
          <a:prstGeom prst="curvedConnector3">
            <a:avLst>
              <a:gd name="adj1" fmla="val 50000"/>
            </a:avLst>
          </a:prstGeom>
          <a:ln w="38100">
            <a:solidFill>
              <a:srgbClr val="FFFF00"/>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pic>
        <p:nvPicPr>
          <p:cNvPr id="15" name="Imagen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82423" y="3565897"/>
            <a:ext cx="2181225" cy="2416126"/>
          </a:xfrm>
          <a:prstGeom prst="rect">
            <a:avLst/>
          </a:prstGeom>
        </p:spPr>
      </p:pic>
      <p:sp>
        <p:nvSpPr>
          <p:cNvPr id="23" name="Arco 22"/>
          <p:cNvSpPr/>
          <p:nvPr/>
        </p:nvSpPr>
        <p:spPr>
          <a:xfrm rot="6247838">
            <a:off x="6521030" y="3735599"/>
            <a:ext cx="904009" cy="964581"/>
          </a:xfrm>
          <a:prstGeom prst="arc">
            <a:avLst>
              <a:gd name="adj1" fmla="val 12716759"/>
              <a:gd name="adj2" fmla="val 0"/>
            </a:avLst>
          </a:prstGeom>
          <a:ln w="38100">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_tradnl"/>
          </a:p>
        </p:txBody>
      </p:sp>
      <p:pic>
        <p:nvPicPr>
          <p:cNvPr id="10" name="Kuva 9"/>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41403" y="3076848"/>
            <a:ext cx="1002597" cy="1081542"/>
          </a:xfrm>
          <a:prstGeom prst="rect">
            <a:avLst/>
          </a:prstGeom>
        </p:spPr>
      </p:pic>
    </p:spTree>
    <p:extLst>
      <p:ext uri="{BB962C8B-B14F-4D97-AF65-F5344CB8AC3E}">
        <p14:creationId xmlns:p14="http://schemas.microsoft.com/office/powerpoint/2010/main" val="16421442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8331" y="3053539"/>
            <a:ext cx="3167063" cy="2888762"/>
          </a:xfrm>
          <a:prstGeom prst="rect">
            <a:avLst/>
          </a:prstGeom>
        </p:spPr>
      </p:pic>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53915" y="3053539"/>
            <a:ext cx="3167063" cy="2888762"/>
          </a:xfrm>
          <a:prstGeom prst="rect">
            <a:avLst/>
          </a:prstGeom>
        </p:spPr>
      </p:pic>
      <p:sp>
        <p:nvSpPr>
          <p:cNvPr id="6" name="Título 3"/>
          <p:cNvSpPr txBox="1">
            <a:spLocks/>
          </p:cNvSpPr>
          <p:nvPr/>
        </p:nvSpPr>
        <p:spPr>
          <a:xfrm>
            <a:off x="446809" y="336356"/>
            <a:ext cx="8229600" cy="637987"/>
          </a:xfrm>
          <a:prstGeom prst="rect">
            <a:avLst/>
          </a:prstGeom>
        </p:spPr>
        <p:txBody>
          <a:bodyPr vert="horz" lIns="91440" tIns="45720" rIns="91440" bIns="45720" rtlCol="0" anchor="ctr">
            <a:normAutofit fontScale="90000" lnSpcReduction="20000"/>
          </a:bodyPr>
          <a:lstStyle>
            <a:lvl1pPr algn="l" defTabSz="457200" rtl="0" eaLnBrk="1" latinLnBrk="0" hangingPunct="1">
              <a:spcBef>
                <a:spcPct val="0"/>
              </a:spcBef>
              <a:buNone/>
              <a:defRPr sz="2200" b="0" i="0" kern="1200">
                <a:solidFill>
                  <a:schemeClr val="bg1"/>
                </a:solidFill>
                <a:latin typeface="Arial Bold"/>
                <a:ea typeface="+mj-ea"/>
                <a:cs typeface="Arial Bold"/>
              </a:defRPr>
            </a:lvl1pPr>
          </a:lstStyle>
          <a:p>
            <a:r>
              <a:rPr lang="es-ES" sz="2400">
                <a:solidFill>
                  <a:srgbClr val="FFFFFF"/>
                </a:solidFill>
                <a:latin typeface="Fiba" panose="02010500040101020104" pitchFamily="2" charset="0"/>
                <a:ea typeface="+mn-ea"/>
                <a:cs typeface="+mn-cs"/>
              </a:rPr>
              <a:t>ART. 37  unsportsmanlike foul</a:t>
            </a:r>
            <a:br>
              <a:rPr lang="es-ES" sz="2400">
                <a:solidFill>
                  <a:srgbClr val="FFFFFF"/>
                </a:solidFill>
                <a:latin typeface="Fiba" panose="02010500040101020104" pitchFamily="2" charset="0"/>
                <a:ea typeface="+mn-ea"/>
                <a:cs typeface="+mn-cs"/>
              </a:rPr>
            </a:br>
            <a:r>
              <a:rPr lang="es-ES" sz="2400">
                <a:solidFill>
                  <a:srgbClr val="FFFFFF"/>
                </a:solidFill>
                <a:latin typeface="Fiba" panose="02010500040101020104" pitchFamily="2" charset="0"/>
                <a:ea typeface="+mn-ea"/>
                <a:cs typeface="+mn-cs"/>
              </a:rPr>
              <a:t>criteria 3</a:t>
            </a:r>
            <a:endParaRPr lang="es-ES_tradnl" sz="2400">
              <a:solidFill>
                <a:srgbClr val="FFFFFF"/>
              </a:solidFill>
              <a:latin typeface="Fiba" panose="02010500040101020104" pitchFamily="2" charset="0"/>
              <a:ea typeface="+mn-ea"/>
              <a:cs typeface="+mn-cs"/>
            </a:endParaRPr>
          </a:p>
        </p:txBody>
      </p:sp>
      <p:sp>
        <p:nvSpPr>
          <p:cNvPr id="7" name="Rectángulo: esquinas redondeadas 6"/>
          <p:cNvSpPr/>
          <p:nvPr/>
        </p:nvSpPr>
        <p:spPr>
          <a:xfrm>
            <a:off x="457200" y="1689048"/>
            <a:ext cx="1032983" cy="1002930"/>
          </a:xfrm>
          <a:prstGeom prst="roundRect">
            <a:avLst/>
          </a:prstGeom>
          <a:solidFill>
            <a:srgbClr val="8C0A3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6000">
                <a:latin typeface="Fiba" panose="02010500040101020104" pitchFamily="2" charset="0"/>
              </a:rPr>
              <a:t>C3</a:t>
            </a:r>
            <a:endParaRPr lang="es-ES_tradnl" sz="6000">
              <a:latin typeface="Fiba" panose="02010500040101020104" pitchFamily="2" charset="0"/>
            </a:endParaRPr>
          </a:p>
        </p:txBody>
      </p:sp>
      <p:sp>
        <p:nvSpPr>
          <p:cNvPr id="9" name="Arco 8"/>
          <p:cNvSpPr/>
          <p:nvPr/>
        </p:nvSpPr>
        <p:spPr>
          <a:xfrm rot="3780490">
            <a:off x="3172675" y="3542797"/>
            <a:ext cx="858973" cy="872836"/>
          </a:xfrm>
          <a:prstGeom prst="arc">
            <a:avLst>
              <a:gd name="adj1" fmla="val 16200000"/>
              <a:gd name="adj2" fmla="val 3411179"/>
            </a:avLst>
          </a:prstGeom>
          <a:ln w="38100">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_tradnl"/>
          </a:p>
        </p:txBody>
      </p:sp>
      <p:sp>
        <p:nvSpPr>
          <p:cNvPr id="10" name="Arco 9"/>
          <p:cNvSpPr/>
          <p:nvPr/>
        </p:nvSpPr>
        <p:spPr>
          <a:xfrm rot="4240637">
            <a:off x="6641041" y="3877696"/>
            <a:ext cx="344681" cy="789559"/>
          </a:xfrm>
          <a:prstGeom prst="arc">
            <a:avLst>
              <a:gd name="adj1" fmla="val 21207033"/>
              <a:gd name="adj2" fmla="val 14904574"/>
            </a:avLst>
          </a:prstGeom>
          <a:ln w="38100">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_tradnl"/>
          </a:p>
        </p:txBody>
      </p:sp>
      <p:sp>
        <p:nvSpPr>
          <p:cNvPr id="11" name="Rectángulo: esquinas redondeadas 10"/>
          <p:cNvSpPr/>
          <p:nvPr/>
        </p:nvSpPr>
        <p:spPr>
          <a:xfrm>
            <a:off x="1687502" y="1514475"/>
            <a:ext cx="6884998" cy="1414463"/>
          </a:xfrm>
          <a:prstGeom prst="roundRect">
            <a:avLst/>
          </a:prstGeom>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rtlCol="0" anchor="ctr"/>
          <a:lstStyle/>
          <a:p>
            <a:pPr marL="93663" lvl="1" indent="0" algn="just">
              <a:buNone/>
            </a:pPr>
            <a:r>
              <a:rPr lang="en-GB" u="sng" dirty="0" smtClean="0">
                <a:solidFill>
                  <a:schemeClr val="tx1"/>
                </a:solidFill>
                <a:latin typeface="Univers 57 Condensed" charset="0"/>
                <a:ea typeface="Univers 57 Condensed" charset="0"/>
                <a:cs typeface="Univers 57 Condensed" charset="0"/>
              </a:rPr>
              <a:t>Example C3.6</a:t>
            </a:r>
          </a:p>
          <a:p>
            <a:pPr marL="93663" lvl="1" indent="0" algn="just">
              <a:buNone/>
            </a:pPr>
            <a:r>
              <a:rPr lang="en-GB" dirty="0" smtClean="0">
                <a:solidFill>
                  <a:schemeClr val="tx1"/>
                </a:solidFill>
                <a:latin typeface="Univers 57 Condensed" charset="0"/>
                <a:ea typeface="Univers 57 Condensed" charset="0"/>
                <a:cs typeface="Univers 57 Condensed" charset="0"/>
              </a:rPr>
              <a:t>Offensive </a:t>
            </a:r>
            <a:r>
              <a:rPr lang="en-GB" dirty="0">
                <a:solidFill>
                  <a:schemeClr val="tx1"/>
                </a:solidFill>
                <a:latin typeface="Univers 57 Condensed" charset="0"/>
                <a:ea typeface="Univers 57 Condensed" charset="0"/>
                <a:cs typeface="Univers 57 Condensed" charset="0"/>
              </a:rPr>
              <a:t>player overtakes defensive player,  whose reaction is to stop offensive transition </a:t>
            </a:r>
            <a:r>
              <a:rPr lang="en-US" dirty="0"/>
              <a:t>with his body and in continuation with hands. Is an unnecessary </a:t>
            </a:r>
            <a:r>
              <a:rPr lang="en-US" dirty="0" smtClean="0"/>
              <a:t>contact. </a:t>
            </a:r>
            <a:r>
              <a:rPr lang="en-US" b="1" u="sng" dirty="0" smtClean="0"/>
              <a:t>This is an UF.</a:t>
            </a:r>
            <a:r>
              <a:rPr lang="en-US" dirty="0" smtClean="0"/>
              <a:t>.</a:t>
            </a:r>
            <a:endParaRPr lang="en-GB" dirty="0">
              <a:solidFill>
                <a:srgbClr val="FF0000"/>
              </a:solidFill>
              <a:latin typeface="Univers 57 Condensed" charset="0"/>
              <a:ea typeface="Univers 57 Condensed" charset="0"/>
              <a:cs typeface="Univers 57 Condensed" charset="0"/>
            </a:endParaRPr>
          </a:p>
        </p:txBody>
      </p:sp>
      <p:pic>
        <p:nvPicPr>
          <p:cNvPr id="12" name="Kuva 11"/>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520978" y="2928938"/>
            <a:ext cx="869617" cy="938091"/>
          </a:xfrm>
          <a:prstGeom prst="rect">
            <a:avLst/>
          </a:prstGeom>
        </p:spPr>
      </p:pic>
    </p:spTree>
    <p:extLst>
      <p:ext uri="{BB962C8B-B14F-4D97-AF65-F5344CB8AC3E}">
        <p14:creationId xmlns:p14="http://schemas.microsoft.com/office/powerpoint/2010/main" val="20225611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79322" y="1700584"/>
            <a:ext cx="8229600" cy="3571503"/>
          </a:xfrm>
        </p:spPr>
        <p:txBody>
          <a:bodyPr>
            <a:normAutofit fontScale="77500" lnSpcReduction="20000"/>
          </a:bodyPr>
          <a:lstStyle/>
          <a:p>
            <a:pPr marL="457200" indent="-457200">
              <a:buFont typeface="+mj-lt"/>
              <a:buAutoNum type="arabicPeriod"/>
            </a:pPr>
            <a:r>
              <a:rPr lang="en-GB" sz="4000" dirty="0" smtClean="0">
                <a:latin typeface="Univers 57 Condensed" charset="0"/>
                <a:ea typeface="Univers 57 Condensed" charset="0"/>
                <a:cs typeface="Univers 57 Condensed" charset="0"/>
              </a:rPr>
              <a:t>OBR- </a:t>
            </a:r>
            <a:r>
              <a:rPr lang="en-GB" sz="4000" dirty="0">
                <a:latin typeface="Univers 57 Condensed" charset="0"/>
                <a:ea typeface="Univers 57 Condensed" charset="0"/>
                <a:cs typeface="Univers 57 Condensed" charset="0"/>
              </a:rPr>
              <a:t>Rule (</a:t>
            </a:r>
            <a:r>
              <a:rPr lang="en-GB" sz="4000" dirty="0" smtClean="0">
                <a:latin typeface="Univers 57 Condensed" charset="0"/>
                <a:ea typeface="Univers 57 Condensed" charset="0"/>
                <a:cs typeface="Univers 57 Condensed" charset="0"/>
              </a:rPr>
              <a:t>slides 5-7)</a:t>
            </a:r>
            <a:endParaRPr lang="en-GB" sz="4000" dirty="0">
              <a:latin typeface="Univers 57 Condensed" charset="0"/>
              <a:ea typeface="Univers 57 Condensed" charset="0"/>
              <a:cs typeface="Univers 57 Condensed" charset="0"/>
            </a:endParaRPr>
          </a:p>
          <a:p>
            <a:pPr marL="457200" indent="-457200">
              <a:buFont typeface="+mj-lt"/>
              <a:buAutoNum type="arabicPeriod"/>
            </a:pPr>
            <a:r>
              <a:rPr lang="en-GB" sz="4000" dirty="0" smtClean="0">
                <a:latin typeface="Univers 57 Condensed" charset="0"/>
                <a:ea typeface="Univers 57 Condensed" charset="0"/>
                <a:cs typeface="Univers 57 Condensed" charset="0"/>
              </a:rPr>
              <a:t>Five criteria (slides 8-12)</a:t>
            </a:r>
          </a:p>
          <a:p>
            <a:pPr marL="457200" indent="-457200">
              <a:buFont typeface="+mj-lt"/>
              <a:buAutoNum type="arabicPeriod"/>
            </a:pPr>
            <a:r>
              <a:rPr lang="en-GB" sz="4000" dirty="0" smtClean="0">
                <a:latin typeface="Univers 57 Condensed" charset="0"/>
                <a:ea typeface="Univers 57 Condensed" charset="0"/>
                <a:cs typeface="Univers 57 Condensed" charset="0"/>
              </a:rPr>
              <a:t>Practical cases (slides 13-42)</a:t>
            </a:r>
          </a:p>
          <a:p>
            <a:pPr marL="857250" lvl="1" indent="-457200">
              <a:buFont typeface="+mj-lt"/>
              <a:buAutoNum type="alphaLcParenR"/>
            </a:pPr>
            <a:r>
              <a:rPr lang="en-GB" sz="3500" dirty="0" smtClean="0">
                <a:latin typeface="Univers 57 Condensed" charset="0"/>
                <a:ea typeface="Univers 57 Condensed" charset="0"/>
                <a:cs typeface="Univers 57 Condensed" charset="0"/>
              </a:rPr>
              <a:t>Criteria C1 (slides 14-17)</a:t>
            </a:r>
          </a:p>
          <a:p>
            <a:pPr marL="857250" lvl="1" indent="-457200">
              <a:buFont typeface="+mj-lt"/>
              <a:buAutoNum type="alphaLcParenR"/>
            </a:pPr>
            <a:r>
              <a:rPr lang="en-GB" sz="3500" dirty="0">
                <a:latin typeface="Univers 57 Condensed" charset="0"/>
                <a:ea typeface="Univers 57 Condensed" charset="0"/>
                <a:cs typeface="Univers 57 Condensed" charset="0"/>
              </a:rPr>
              <a:t>C</a:t>
            </a:r>
            <a:r>
              <a:rPr lang="en-GB" sz="3500" dirty="0" smtClean="0">
                <a:latin typeface="Univers 57 Condensed" charset="0"/>
                <a:ea typeface="Univers 57 Condensed" charset="0"/>
                <a:cs typeface="Univers 57 Condensed" charset="0"/>
              </a:rPr>
              <a:t>riteria C2 (slides 18-22)</a:t>
            </a:r>
          </a:p>
          <a:p>
            <a:pPr marL="857250" lvl="1" indent="-457200">
              <a:buFont typeface="+mj-lt"/>
              <a:buAutoNum type="alphaLcParenR"/>
            </a:pPr>
            <a:r>
              <a:rPr lang="en-GB" sz="3500" dirty="0" smtClean="0">
                <a:latin typeface="Univers 57 Condensed" charset="0"/>
                <a:ea typeface="Univers 57 Condensed" charset="0"/>
                <a:cs typeface="Univers 57 Condensed" charset="0"/>
              </a:rPr>
              <a:t>Criteria C3 (slides 23-31) </a:t>
            </a:r>
            <a:r>
              <a:rPr lang="en-GB" sz="3500" b="1" dirty="0" smtClean="0">
                <a:solidFill>
                  <a:srgbClr val="FF0000"/>
                </a:solidFill>
                <a:latin typeface="Univers 57 Condensed" charset="0"/>
                <a:ea typeface="Univers 57 Condensed" charset="0"/>
                <a:cs typeface="Univers 57 Condensed" charset="0"/>
              </a:rPr>
              <a:t>NEW</a:t>
            </a:r>
          </a:p>
          <a:p>
            <a:pPr marL="857250" lvl="1" indent="-457200">
              <a:buFont typeface="+mj-lt"/>
              <a:buAutoNum type="alphaLcParenR"/>
            </a:pPr>
            <a:r>
              <a:rPr lang="en-GB" sz="3500" dirty="0" smtClean="0">
                <a:latin typeface="Univers 57 Condensed" charset="0"/>
                <a:ea typeface="Univers 57 Condensed" charset="0"/>
                <a:cs typeface="Univers 57 Condensed" charset="0"/>
              </a:rPr>
              <a:t>Criteria C4 (slides 32-37)</a:t>
            </a:r>
          </a:p>
          <a:p>
            <a:pPr marL="857250" lvl="1" indent="-457200">
              <a:buFont typeface="+mj-lt"/>
              <a:buAutoNum type="alphaLcParenR"/>
            </a:pPr>
            <a:r>
              <a:rPr lang="en-GB" sz="3500" dirty="0" smtClean="0">
                <a:latin typeface="Univers 57 Condensed" charset="0"/>
                <a:ea typeface="Univers 57 Condensed" charset="0"/>
                <a:cs typeface="Univers 57 Condensed" charset="0"/>
              </a:rPr>
              <a:t>Criteria C5  (slides 38-42)</a:t>
            </a:r>
          </a:p>
          <a:p>
            <a:pPr marL="857250" lvl="1" indent="-457200">
              <a:buFont typeface="+mj-lt"/>
              <a:buAutoNum type="alphaLcParenR"/>
            </a:pPr>
            <a:endParaRPr lang="en-GB" sz="2000" dirty="0" smtClean="0">
              <a:latin typeface="Univers 57 Condensed" charset="0"/>
              <a:ea typeface="Univers 57 Condensed" charset="0"/>
              <a:cs typeface="Univers 57 Condensed" charset="0"/>
            </a:endParaRPr>
          </a:p>
          <a:p>
            <a:pPr marL="457200" indent="-457200">
              <a:buFont typeface="+mj-lt"/>
              <a:buAutoNum type="arabicPeriod"/>
            </a:pPr>
            <a:endParaRPr lang="en-GB" sz="2800" dirty="0" smtClean="0">
              <a:latin typeface="Univers 57 Condensed" charset="0"/>
              <a:ea typeface="Univers 57 Condensed" charset="0"/>
              <a:cs typeface="Univers 57 Condensed" charset="0"/>
            </a:endParaRPr>
          </a:p>
          <a:p>
            <a:pPr marL="457200" indent="-457200">
              <a:buFont typeface="+mj-lt"/>
              <a:buAutoNum type="arabicPeriod"/>
            </a:pPr>
            <a:endParaRPr lang="en-GB" sz="2800" dirty="0">
              <a:latin typeface="Univers 57 Condensed" charset="0"/>
              <a:ea typeface="Univers 57 Condensed" charset="0"/>
              <a:cs typeface="Univers 57 Condensed" charset="0"/>
            </a:endParaRPr>
          </a:p>
          <a:p>
            <a:endParaRPr lang="es-ES" sz="4000" dirty="0">
              <a:latin typeface="Univers 57 Condensed" charset="0"/>
              <a:ea typeface="Univers 57 Condensed" charset="0"/>
              <a:cs typeface="Univers 57 Condensed" charset="0"/>
            </a:endParaRPr>
          </a:p>
          <a:p>
            <a:endParaRPr lang="es-ES_tradnl" dirty="0"/>
          </a:p>
        </p:txBody>
      </p:sp>
      <p:sp>
        <p:nvSpPr>
          <p:cNvPr id="4" name="Título 1"/>
          <p:cNvSpPr txBox="1">
            <a:spLocks/>
          </p:cNvSpPr>
          <p:nvPr/>
        </p:nvSpPr>
        <p:spPr>
          <a:xfrm>
            <a:off x="479322" y="283682"/>
            <a:ext cx="8229600" cy="63798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200" b="0" i="0" kern="1200">
                <a:solidFill>
                  <a:schemeClr val="bg1"/>
                </a:solidFill>
                <a:latin typeface="Arial Bold"/>
                <a:ea typeface="+mj-ea"/>
                <a:cs typeface="Arial Bold"/>
              </a:defRPr>
            </a:lvl1pPr>
          </a:lstStyle>
          <a:p>
            <a:r>
              <a:rPr lang="en-US" sz="2800" dirty="0" smtClean="0">
                <a:latin typeface="Fiba" panose="02010500040101020104" pitchFamily="2" charset="0"/>
              </a:rPr>
              <a:t>Index</a:t>
            </a:r>
            <a:endParaRPr lang="en-GB" sz="2800" dirty="0">
              <a:latin typeface="Fiba" panose="02010500040101020104" pitchFamily="2" charset="0"/>
            </a:endParaRPr>
          </a:p>
        </p:txBody>
      </p:sp>
      <p:pic>
        <p:nvPicPr>
          <p:cNvPr id="5" name="Kuva 4"/>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81640" y="5994981"/>
            <a:ext cx="429176" cy="462969"/>
          </a:xfrm>
          <a:prstGeom prst="rect">
            <a:avLst/>
          </a:prstGeom>
        </p:spPr>
      </p:pic>
      <p:pic>
        <p:nvPicPr>
          <p:cNvPr id="6" name="Kuva 5"/>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84598" y="5583724"/>
            <a:ext cx="389448" cy="411257"/>
          </a:xfrm>
          <a:prstGeom prst="rect">
            <a:avLst/>
          </a:prstGeom>
        </p:spPr>
      </p:pic>
      <p:sp>
        <p:nvSpPr>
          <p:cNvPr id="7" name="Marcador de contenido 2"/>
          <p:cNvSpPr txBox="1">
            <a:spLocks/>
          </p:cNvSpPr>
          <p:nvPr/>
        </p:nvSpPr>
        <p:spPr>
          <a:xfrm>
            <a:off x="914400" y="5583724"/>
            <a:ext cx="4029075" cy="1074251"/>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800" dirty="0" smtClean="0">
                <a:latin typeface="Univers 57 Condensed" charset="0"/>
                <a:ea typeface="Univers 57 Condensed" charset="0"/>
                <a:cs typeface="Univers 57 Condensed" charset="0"/>
              </a:rPr>
              <a:t>= A normal basketball play, a Normal </a:t>
            </a:r>
            <a:r>
              <a:rPr lang="en-GB" sz="1800" dirty="0">
                <a:latin typeface="Univers 57 Condensed" charset="0"/>
                <a:ea typeface="Univers 57 Condensed" charset="0"/>
                <a:cs typeface="Univers 57 Condensed" charset="0"/>
              </a:rPr>
              <a:t>F</a:t>
            </a:r>
            <a:r>
              <a:rPr lang="en-GB" sz="1800" dirty="0" smtClean="0">
                <a:latin typeface="Univers 57 Condensed" charset="0"/>
                <a:ea typeface="Univers 57 Condensed" charset="0"/>
                <a:cs typeface="Univers 57 Condensed" charset="0"/>
              </a:rPr>
              <a:t>oul</a:t>
            </a:r>
          </a:p>
          <a:p>
            <a:pPr marL="0" indent="0">
              <a:lnSpc>
                <a:spcPct val="200000"/>
              </a:lnSpc>
              <a:buNone/>
            </a:pPr>
            <a:r>
              <a:rPr lang="en-GB" sz="1800" dirty="0" smtClean="0">
                <a:latin typeface="Univers 57 Condensed" charset="0"/>
                <a:ea typeface="Univers 57 Condensed" charset="0"/>
                <a:cs typeface="Univers 57 Condensed" charset="0"/>
              </a:rPr>
              <a:t>= An action that is an Unsportsmanlike Foul</a:t>
            </a:r>
            <a:endParaRPr lang="en-GB" sz="1400" dirty="0" smtClean="0">
              <a:latin typeface="Univers 57 Condensed" charset="0"/>
              <a:ea typeface="Univers 57 Condensed" charset="0"/>
              <a:cs typeface="Univers 57 Condensed" charset="0"/>
            </a:endParaRPr>
          </a:p>
          <a:p>
            <a:pPr marL="857250" lvl="1" indent="-457200">
              <a:buFont typeface="+mj-lt"/>
              <a:buAutoNum type="alphaLcParenR"/>
            </a:pPr>
            <a:endParaRPr lang="en-GB" sz="2000" dirty="0" smtClean="0">
              <a:latin typeface="Univers 57 Condensed" charset="0"/>
              <a:ea typeface="Univers 57 Condensed" charset="0"/>
              <a:cs typeface="Univers 57 Condensed" charset="0"/>
            </a:endParaRPr>
          </a:p>
          <a:p>
            <a:pPr marL="457200" indent="-457200">
              <a:buFont typeface="+mj-lt"/>
              <a:buAutoNum type="arabicPeriod"/>
            </a:pPr>
            <a:endParaRPr lang="en-GB" sz="2800" dirty="0" smtClean="0">
              <a:latin typeface="Univers 57 Condensed" charset="0"/>
              <a:ea typeface="Univers 57 Condensed" charset="0"/>
              <a:cs typeface="Univers 57 Condensed" charset="0"/>
            </a:endParaRPr>
          </a:p>
          <a:p>
            <a:pPr marL="457200" indent="-457200">
              <a:buFont typeface="+mj-lt"/>
              <a:buAutoNum type="arabicPeriod"/>
            </a:pPr>
            <a:endParaRPr lang="en-GB" sz="2800" dirty="0" smtClean="0">
              <a:latin typeface="Univers 57 Condensed" charset="0"/>
              <a:ea typeface="Univers 57 Condensed" charset="0"/>
              <a:cs typeface="Univers 57 Condensed" charset="0"/>
            </a:endParaRPr>
          </a:p>
          <a:p>
            <a:endParaRPr lang="es-ES" sz="4000" dirty="0" smtClean="0">
              <a:latin typeface="Univers 57 Condensed" charset="0"/>
              <a:ea typeface="Univers 57 Condensed" charset="0"/>
              <a:cs typeface="Univers 57 Condensed" charset="0"/>
            </a:endParaRPr>
          </a:p>
          <a:p>
            <a:endParaRPr lang="es-ES_tradnl" dirty="0"/>
          </a:p>
        </p:txBody>
      </p:sp>
    </p:spTree>
    <p:extLst>
      <p:ext uri="{BB962C8B-B14F-4D97-AF65-F5344CB8AC3E}">
        <p14:creationId xmlns:p14="http://schemas.microsoft.com/office/powerpoint/2010/main" val="11949466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3"/>
          <p:cNvSpPr txBox="1">
            <a:spLocks/>
          </p:cNvSpPr>
          <p:nvPr/>
        </p:nvSpPr>
        <p:spPr>
          <a:xfrm>
            <a:off x="446809" y="336356"/>
            <a:ext cx="8229600" cy="637987"/>
          </a:xfrm>
          <a:prstGeom prst="rect">
            <a:avLst/>
          </a:prstGeom>
        </p:spPr>
        <p:txBody>
          <a:bodyPr vert="horz" lIns="91440" tIns="45720" rIns="91440" bIns="45720" rtlCol="0" anchor="ctr">
            <a:normAutofit fontScale="90000" lnSpcReduction="20000"/>
          </a:bodyPr>
          <a:lstStyle>
            <a:lvl1pPr algn="l" defTabSz="457200" rtl="0" eaLnBrk="1" latinLnBrk="0" hangingPunct="1">
              <a:spcBef>
                <a:spcPct val="0"/>
              </a:spcBef>
              <a:buNone/>
              <a:defRPr sz="2200" b="0" i="0" kern="1200">
                <a:solidFill>
                  <a:schemeClr val="bg1"/>
                </a:solidFill>
                <a:latin typeface="Arial Bold"/>
                <a:ea typeface="+mj-ea"/>
                <a:cs typeface="Arial Bold"/>
              </a:defRPr>
            </a:lvl1pPr>
          </a:lstStyle>
          <a:p>
            <a:r>
              <a:rPr lang="es-ES" sz="2400">
                <a:solidFill>
                  <a:srgbClr val="FFFFFF"/>
                </a:solidFill>
                <a:latin typeface="Fiba" panose="02010500040101020104" pitchFamily="2" charset="0"/>
                <a:ea typeface="+mn-ea"/>
                <a:cs typeface="+mn-cs"/>
              </a:rPr>
              <a:t>ART. 37  unsportsmanlike foul</a:t>
            </a:r>
            <a:br>
              <a:rPr lang="es-ES" sz="2400">
                <a:solidFill>
                  <a:srgbClr val="FFFFFF"/>
                </a:solidFill>
                <a:latin typeface="Fiba" panose="02010500040101020104" pitchFamily="2" charset="0"/>
                <a:ea typeface="+mn-ea"/>
                <a:cs typeface="+mn-cs"/>
              </a:rPr>
            </a:br>
            <a:r>
              <a:rPr lang="es-ES" sz="2400">
                <a:solidFill>
                  <a:srgbClr val="FFFFFF"/>
                </a:solidFill>
                <a:latin typeface="Fiba" panose="02010500040101020104" pitchFamily="2" charset="0"/>
                <a:ea typeface="+mn-ea"/>
                <a:cs typeface="+mn-cs"/>
              </a:rPr>
              <a:t>criteria 3</a:t>
            </a:r>
            <a:endParaRPr lang="es-ES_tradnl" sz="2400">
              <a:solidFill>
                <a:srgbClr val="FFFFFF"/>
              </a:solidFill>
              <a:latin typeface="Fiba" panose="02010500040101020104" pitchFamily="2" charset="0"/>
              <a:ea typeface="+mn-ea"/>
              <a:cs typeface="+mn-cs"/>
            </a:endParaRPr>
          </a:p>
        </p:txBody>
      </p:sp>
      <p:sp>
        <p:nvSpPr>
          <p:cNvPr id="7" name="Rectángulo: esquinas redondeadas 6"/>
          <p:cNvSpPr/>
          <p:nvPr/>
        </p:nvSpPr>
        <p:spPr>
          <a:xfrm>
            <a:off x="457200" y="1689048"/>
            <a:ext cx="1032983" cy="1002930"/>
          </a:xfrm>
          <a:prstGeom prst="roundRect">
            <a:avLst/>
          </a:prstGeom>
          <a:solidFill>
            <a:srgbClr val="8C0A3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6000">
                <a:latin typeface="Fiba" panose="02010500040101020104" pitchFamily="2" charset="0"/>
              </a:rPr>
              <a:t>C3</a:t>
            </a:r>
            <a:endParaRPr lang="es-ES_tradnl" sz="6000">
              <a:latin typeface="Fiba" panose="02010500040101020104" pitchFamily="2" charset="0"/>
            </a:endParaRPr>
          </a:p>
        </p:txBody>
      </p:sp>
      <p:pic>
        <p:nvPicPr>
          <p:cNvPr id="2" name="Imagen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34774" y="3406683"/>
            <a:ext cx="4004337" cy="2938666"/>
          </a:xfrm>
          <a:prstGeom prst="rect">
            <a:avLst/>
          </a:prstGeom>
        </p:spPr>
      </p:pic>
      <p:pic>
        <p:nvPicPr>
          <p:cNvPr id="4" name="Imagen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31050" y="3406683"/>
            <a:ext cx="2623241" cy="2938666"/>
          </a:xfrm>
          <a:prstGeom prst="rect">
            <a:avLst/>
          </a:prstGeom>
        </p:spPr>
      </p:pic>
      <p:sp>
        <p:nvSpPr>
          <p:cNvPr id="9" name="Arco 8"/>
          <p:cNvSpPr/>
          <p:nvPr/>
        </p:nvSpPr>
        <p:spPr>
          <a:xfrm rot="2832431">
            <a:off x="6521007" y="4036624"/>
            <a:ext cx="678700" cy="1678783"/>
          </a:xfrm>
          <a:prstGeom prst="arc">
            <a:avLst>
              <a:gd name="adj1" fmla="val 15200290"/>
              <a:gd name="adj2" fmla="val 6568654"/>
            </a:avLst>
          </a:prstGeom>
          <a:ln w="38100">
            <a:solidFill>
              <a:srgbClr val="FFFF00"/>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_tradnl"/>
          </a:p>
        </p:txBody>
      </p:sp>
      <p:sp>
        <p:nvSpPr>
          <p:cNvPr id="10" name="Rectángulo: esquinas redondeadas 9"/>
          <p:cNvSpPr/>
          <p:nvPr/>
        </p:nvSpPr>
        <p:spPr>
          <a:xfrm>
            <a:off x="1662546" y="1428750"/>
            <a:ext cx="6691745" cy="1828799"/>
          </a:xfrm>
          <a:prstGeom prst="roundRect">
            <a:avLst/>
          </a:prstGeom>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rtlCol="0" anchor="ctr"/>
          <a:lstStyle/>
          <a:p>
            <a:pPr marL="93663" lvl="1" algn="just"/>
            <a:endParaRPr lang="en-US" sz="1600" dirty="0"/>
          </a:p>
          <a:p>
            <a:pPr marL="93663" lvl="1" algn="just"/>
            <a:r>
              <a:rPr lang="en-US" u="sng" dirty="0" smtClean="0">
                <a:solidFill>
                  <a:schemeClr val="tx1"/>
                </a:solidFill>
                <a:latin typeface="Univers 57 Condensed" charset="0"/>
              </a:rPr>
              <a:t>Example C3.7</a:t>
            </a:r>
          </a:p>
          <a:p>
            <a:pPr marL="93663" lvl="1" algn="just"/>
            <a:r>
              <a:rPr lang="en-US" dirty="0" smtClean="0">
                <a:solidFill>
                  <a:schemeClr val="tx1"/>
                </a:solidFill>
                <a:latin typeface="Univers 57 Condensed" charset="0"/>
              </a:rPr>
              <a:t>The </a:t>
            </a:r>
            <a:r>
              <a:rPr lang="en-US" dirty="0">
                <a:solidFill>
                  <a:schemeClr val="tx1"/>
                </a:solidFill>
                <a:latin typeface="Univers 57 Condensed" charset="0"/>
              </a:rPr>
              <a:t>defensive player after losing the balance of the body, because of the action from offensive player, instead of rectifying the position, stops the offensive player  with a grab forcing to stop the game, is an unnecessary contact caused in order to stop the transition of the offensive </a:t>
            </a:r>
            <a:r>
              <a:rPr lang="en-US" dirty="0" smtClean="0">
                <a:solidFill>
                  <a:schemeClr val="tx1"/>
                </a:solidFill>
                <a:latin typeface="Univers 57 Condensed" charset="0"/>
              </a:rPr>
              <a:t>team. </a:t>
            </a:r>
            <a:r>
              <a:rPr lang="en-US" b="1" u="sng" dirty="0" smtClean="0">
                <a:solidFill>
                  <a:schemeClr val="tx1"/>
                </a:solidFill>
                <a:latin typeface="Univers 57 Condensed" charset="0"/>
              </a:rPr>
              <a:t>It is an UF.</a:t>
            </a:r>
            <a:endParaRPr lang="es-ES" b="1" u="sng" dirty="0">
              <a:solidFill>
                <a:schemeClr val="tx1"/>
              </a:solidFill>
              <a:latin typeface="Univers 57 Condensed" charset="0"/>
            </a:endParaRPr>
          </a:p>
          <a:p>
            <a:pPr marL="93663" lvl="1" algn="just"/>
            <a:endParaRPr lang="es-ES_tradnl" sz="1600" dirty="0"/>
          </a:p>
        </p:txBody>
      </p:sp>
      <p:pic>
        <p:nvPicPr>
          <p:cNvPr id="8" name="Kuva 7"/>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354291" y="3178082"/>
            <a:ext cx="869617" cy="938091"/>
          </a:xfrm>
          <a:prstGeom prst="rect">
            <a:avLst/>
          </a:prstGeom>
        </p:spPr>
      </p:pic>
    </p:spTree>
    <p:extLst>
      <p:ext uri="{BB962C8B-B14F-4D97-AF65-F5344CB8AC3E}">
        <p14:creationId xmlns:p14="http://schemas.microsoft.com/office/powerpoint/2010/main" val="42292957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87526"/>
            <a:ext cx="8229600" cy="637987"/>
          </a:xfrm>
        </p:spPr>
        <p:txBody>
          <a:bodyPr>
            <a:normAutofit fontScale="90000"/>
          </a:bodyPr>
          <a:lstStyle/>
          <a:p>
            <a:r>
              <a:rPr lang="es-ES" sz="2400">
                <a:solidFill>
                  <a:srgbClr val="FFFFFF"/>
                </a:solidFill>
                <a:latin typeface="Fiba" panose="02010500040101020104" pitchFamily="2" charset="0"/>
                <a:ea typeface="+mn-ea"/>
                <a:cs typeface="+mn-cs"/>
              </a:rPr>
              <a:t>ART. 37  </a:t>
            </a:r>
            <a:r>
              <a:rPr lang="es-ES" sz="2400" err="1">
                <a:solidFill>
                  <a:srgbClr val="FFFFFF"/>
                </a:solidFill>
                <a:latin typeface="Fiba" panose="02010500040101020104" pitchFamily="2" charset="0"/>
                <a:ea typeface="+mn-ea"/>
                <a:cs typeface="+mn-cs"/>
              </a:rPr>
              <a:t>unsportsmanlike</a:t>
            </a:r>
            <a:r>
              <a:rPr lang="es-ES" sz="2400">
                <a:solidFill>
                  <a:srgbClr val="FFFFFF"/>
                </a:solidFill>
                <a:latin typeface="Fiba" panose="02010500040101020104" pitchFamily="2" charset="0"/>
                <a:ea typeface="+mn-ea"/>
                <a:cs typeface="+mn-cs"/>
              </a:rPr>
              <a:t> </a:t>
            </a:r>
            <a:r>
              <a:rPr lang="es-ES" sz="2400" err="1">
                <a:solidFill>
                  <a:srgbClr val="FFFFFF"/>
                </a:solidFill>
                <a:latin typeface="Fiba" panose="02010500040101020104" pitchFamily="2" charset="0"/>
                <a:ea typeface="+mn-ea"/>
                <a:cs typeface="+mn-cs"/>
              </a:rPr>
              <a:t>foul</a:t>
            </a:r>
            <a:r>
              <a:rPr lang="es-ES" sz="2400">
                <a:solidFill>
                  <a:srgbClr val="FFFFFF"/>
                </a:solidFill>
                <a:latin typeface="Fiba" panose="02010500040101020104" pitchFamily="2" charset="0"/>
                <a:ea typeface="+mn-ea"/>
                <a:cs typeface="+mn-cs"/>
              </a:rPr>
              <a:t/>
            </a:r>
            <a:br>
              <a:rPr lang="es-ES" sz="2400">
                <a:solidFill>
                  <a:srgbClr val="FFFFFF"/>
                </a:solidFill>
                <a:latin typeface="Fiba" panose="02010500040101020104" pitchFamily="2" charset="0"/>
                <a:ea typeface="+mn-ea"/>
                <a:cs typeface="+mn-cs"/>
              </a:rPr>
            </a:br>
            <a:r>
              <a:rPr lang="es-ES" sz="2400" err="1">
                <a:solidFill>
                  <a:srgbClr val="FFFFFF"/>
                </a:solidFill>
                <a:latin typeface="Fiba" panose="02010500040101020104" pitchFamily="2" charset="0"/>
                <a:ea typeface="+mn-ea"/>
                <a:cs typeface="+mn-cs"/>
              </a:rPr>
              <a:t>criteria</a:t>
            </a:r>
            <a:r>
              <a:rPr lang="es-ES" sz="2400">
                <a:solidFill>
                  <a:srgbClr val="FFFFFF"/>
                </a:solidFill>
                <a:latin typeface="Fiba" panose="02010500040101020104" pitchFamily="2" charset="0"/>
                <a:ea typeface="+mn-ea"/>
                <a:cs typeface="+mn-cs"/>
              </a:rPr>
              <a:t> 4 </a:t>
            </a:r>
            <a:endParaRPr lang="es-ES_tradnl" sz="2400">
              <a:solidFill>
                <a:srgbClr val="FFFFFF"/>
              </a:solidFill>
              <a:latin typeface="Fiba" panose="02010500040101020104" pitchFamily="2" charset="0"/>
              <a:ea typeface="+mn-ea"/>
              <a:cs typeface="+mn-cs"/>
            </a:endParaRPr>
          </a:p>
        </p:txBody>
      </p:sp>
      <p:sp>
        <p:nvSpPr>
          <p:cNvPr id="8" name="Rectángulo: esquinas redondeadas 7"/>
          <p:cNvSpPr/>
          <p:nvPr/>
        </p:nvSpPr>
        <p:spPr>
          <a:xfrm>
            <a:off x="457200" y="1490887"/>
            <a:ext cx="1032983" cy="4430941"/>
          </a:xfrm>
          <a:prstGeom prst="roundRect">
            <a:avLst/>
          </a:prstGeom>
          <a:solidFill>
            <a:srgbClr val="8C0A3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6000">
                <a:latin typeface="Fiba" panose="02010500040101020104" pitchFamily="2" charset="0"/>
              </a:rPr>
              <a:t>C4</a:t>
            </a:r>
            <a:endParaRPr lang="es-ES_tradnl" sz="6000">
              <a:latin typeface="Fiba" panose="02010500040101020104" pitchFamily="2" charset="0"/>
            </a:endParaRPr>
          </a:p>
        </p:txBody>
      </p:sp>
      <p:sp>
        <p:nvSpPr>
          <p:cNvPr id="5" name="Rectángulo: esquinas redondeadas 4"/>
          <p:cNvSpPr/>
          <p:nvPr/>
        </p:nvSpPr>
        <p:spPr>
          <a:xfrm>
            <a:off x="1778232" y="2378272"/>
            <a:ext cx="6691745" cy="2656169"/>
          </a:xfrm>
          <a:prstGeom prst="roundRect">
            <a:avLst/>
          </a:prstGeom>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rtlCol="0" anchor="ctr"/>
          <a:lstStyle/>
          <a:p>
            <a:pPr marL="93663" lvl="1">
              <a:buNone/>
            </a:pPr>
            <a:r>
              <a:rPr lang="en-GB" sz="2400" dirty="0" smtClean="0">
                <a:latin typeface="Univers 57 Condensed" charset="0"/>
                <a:ea typeface="Univers 57 Condensed" charset="0"/>
                <a:cs typeface="Univers 57 Condensed" charset="0"/>
              </a:rPr>
              <a:t>Illegal contact by </a:t>
            </a:r>
            <a:r>
              <a:rPr lang="en-GB" sz="2400" dirty="0">
                <a:latin typeface="Univers 57 Condensed" charset="0"/>
                <a:ea typeface="Univers 57 Condensed" charset="0"/>
                <a:cs typeface="Univers 57 Condensed" charset="0"/>
              </a:rPr>
              <a:t>the defensive player from behind or laterally on an opponent in an attempt to stop the fast break and there is no defensive player between the offensive player and the opponent’s basket.</a:t>
            </a:r>
            <a:r>
              <a:rPr lang="fi-FI" sz="2400" dirty="0">
                <a:latin typeface="Univers 57 Condensed" charset="0"/>
                <a:ea typeface="Univers 57 Condensed" charset="0"/>
                <a:cs typeface="Univers 57 Condensed" charset="0"/>
              </a:rPr>
              <a:t>   </a:t>
            </a:r>
            <a:endParaRPr lang="fi-FI" sz="2400" dirty="0" smtClean="0">
              <a:latin typeface="Univers 57 Condensed" charset="0"/>
              <a:ea typeface="Univers 57 Condensed" charset="0"/>
              <a:cs typeface="Univers 57 Condensed" charset="0"/>
            </a:endParaRPr>
          </a:p>
          <a:p>
            <a:pPr marL="93663" lvl="1">
              <a:buNone/>
            </a:pPr>
            <a:r>
              <a:rPr lang="en-GB" sz="2400" b="1" u="sng" dirty="0" smtClean="0">
                <a:solidFill>
                  <a:srgbClr val="FF0000"/>
                </a:solidFill>
                <a:latin typeface="Univers 57 Condensed" charset="0"/>
                <a:ea typeface="Univers 57 Condensed" charset="0"/>
                <a:cs typeface="Univers 57 Condensed" charset="0"/>
              </a:rPr>
              <a:t>This </a:t>
            </a:r>
            <a:r>
              <a:rPr lang="en-GB" sz="2400" b="1" u="sng" dirty="0">
                <a:solidFill>
                  <a:srgbClr val="FF0000"/>
                </a:solidFill>
                <a:latin typeface="Univers 57 Condensed" charset="0"/>
                <a:ea typeface="Univers 57 Condensed" charset="0"/>
                <a:cs typeface="Univers 57 Condensed" charset="0"/>
              </a:rPr>
              <a:t>applies until the offensive player begins his act of shooting.</a:t>
            </a:r>
            <a:endParaRPr lang="fi-FI" sz="2400" b="1" u="sng" dirty="0">
              <a:solidFill>
                <a:srgbClr val="FF0000"/>
              </a:solidFill>
              <a:latin typeface="Univers 57 Condensed" charset="0"/>
              <a:ea typeface="Univers 57 Condensed" charset="0"/>
              <a:cs typeface="Univers 57 Condensed" charset="0"/>
            </a:endParaRPr>
          </a:p>
        </p:txBody>
      </p:sp>
    </p:spTree>
    <p:extLst>
      <p:ext uri="{BB962C8B-B14F-4D97-AF65-F5344CB8AC3E}">
        <p14:creationId xmlns:p14="http://schemas.microsoft.com/office/powerpoint/2010/main" val="41671051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87526"/>
            <a:ext cx="8229600" cy="637987"/>
          </a:xfrm>
        </p:spPr>
        <p:txBody>
          <a:bodyPr>
            <a:normAutofit fontScale="90000"/>
          </a:bodyPr>
          <a:lstStyle/>
          <a:p>
            <a:r>
              <a:rPr lang="es-ES" sz="2400" dirty="0">
                <a:solidFill>
                  <a:srgbClr val="FFFFFF"/>
                </a:solidFill>
                <a:latin typeface="Fiba" panose="02010500040101020104" pitchFamily="2" charset="0"/>
              </a:rPr>
              <a:t>ART. 37  </a:t>
            </a:r>
            <a:r>
              <a:rPr lang="es-ES" sz="2400" dirty="0" err="1">
                <a:solidFill>
                  <a:srgbClr val="FFFFFF"/>
                </a:solidFill>
                <a:latin typeface="Fiba" panose="02010500040101020104" pitchFamily="2" charset="0"/>
              </a:rPr>
              <a:t>unsportsmanlike</a:t>
            </a:r>
            <a:r>
              <a:rPr lang="es-ES" sz="2400" dirty="0">
                <a:solidFill>
                  <a:srgbClr val="FFFFFF"/>
                </a:solidFill>
                <a:latin typeface="Fiba" panose="02010500040101020104" pitchFamily="2" charset="0"/>
              </a:rPr>
              <a:t> </a:t>
            </a:r>
            <a:r>
              <a:rPr lang="es-ES" sz="2400" dirty="0" err="1">
                <a:solidFill>
                  <a:srgbClr val="FFFFFF"/>
                </a:solidFill>
                <a:latin typeface="Fiba" panose="02010500040101020104" pitchFamily="2" charset="0"/>
              </a:rPr>
              <a:t>foul</a:t>
            </a:r>
            <a:r>
              <a:rPr lang="es-ES" sz="2400" dirty="0">
                <a:solidFill>
                  <a:srgbClr val="FFFFFF"/>
                </a:solidFill>
                <a:latin typeface="Fiba" panose="02010500040101020104" pitchFamily="2" charset="0"/>
              </a:rPr>
              <a:t/>
            </a:r>
            <a:br>
              <a:rPr lang="es-ES" sz="2400" dirty="0">
                <a:solidFill>
                  <a:srgbClr val="FFFFFF"/>
                </a:solidFill>
                <a:latin typeface="Fiba" panose="02010500040101020104" pitchFamily="2" charset="0"/>
              </a:rPr>
            </a:br>
            <a:r>
              <a:rPr lang="es-ES" sz="2400" dirty="0" err="1">
                <a:solidFill>
                  <a:srgbClr val="FFFFFF"/>
                </a:solidFill>
                <a:latin typeface="Fiba" panose="02010500040101020104" pitchFamily="2" charset="0"/>
                <a:ea typeface="+mn-ea"/>
                <a:cs typeface="+mn-cs"/>
              </a:rPr>
              <a:t>Criteria</a:t>
            </a:r>
            <a:r>
              <a:rPr lang="es-ES" sz="2400" dirty="0">
                <a:solidFill>
                  <a:srgbClr val="FFFFFF"/>
                </a:solidFill>
                <a:latin typeface="Fiba" panose="02010500040101020104" pitchFamily="2" charset="0"/>
                <a:ea typeface="+mn-ea"/>
                <a:cs typeface="+mn-cs"/>
              </a:rPr>
              <a:t> </a:t>
            </a:r>
            <a:r>
              <a:rPr lang="es-ES" sz="2400" dirty="0" smtClean="0">
                <a:solidFill>
                  <a:srgbClr val="FFFFFF"/>
                </a:solidFill>
                <a:latin typeface="Fiba" panose="02010500040101020104" pitchFamily="2" charset="0"/>
                <a:ea typeface="+mn-ea"/>
                <a:cs typeface="+mn-cs"/>
              </a:rPr>
              <a:t>4</a:t>
            </a:r>
            <a:endParaRPr lang="es-ES_tradnl" sz="2400" dirty="0">
              <a:solidFill>
                <a:srgbClr val="FFFFFF"/>
              </a:solidFill>
              <a:latin typeface="Fiba" panose="02010500040101020104" pitchFamily="2" charset="0"/>
              <a:ea typeface="+mn-ea"/>
              <a:cs typeface="+mn-cs"/>
            </a:endParaRPr>
          </a:p>
        </p:txBody>
      </p:sp>
      <p:sp>
        <p:nvSpPr>
          <p:cNvPr id="27" name="Rectángulo: esquinas redondeadas 26"/>
          <p:cNvSpPr/>
          <p:nvPr/>
        </p:nvSpPr>
        <p:spPr>
          <a:xfrm>
            <a:off x="214312" y="1805213"/>
            <a:ext cx="1032983" cy="1002930"/>
          </a:xfrm>
          <a:prstGeom prst="roundRect">
            <a:avLst/>
          </a:prstGeom>
          <a:solidFill>
            <a:srgbClr val="8C0A3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6000" dirty="0" smtClean="0">
                <a:latin typeface="Fiba" panose="02010500040101020104" pitchFamily="2" charset="0"/>
              </a:rPr>
              <a:t>C4</a:t>
            </a:r>
            <a:endParaRPr lang="es-ES_tradnl" sz="6000" dirty="0">
              <a:latin typeface="Fiba" panose="02010500040101020104" pitchFamily="2" charset="0"/>
            </a:endParaRPr>
          </a:p>
        </p:txBody>
      </p:sp>
      <p:sp>
        <p:nvSpPr>
          <p:cNvPr id="15" name="Rectángulo: esquinas redondeadas 14"/>
          <p:cNvSpPr/>
          <p:nvPr/>
        </p:nvSpPr>
        <p:spPr>
          <a:xfrm>
            <a:off x="1461877" y="1805213"/>
            <a:ext cx="7053473" cy="4543425"/>
          </a:xfrm>
          <a:prstGeom prst="roundRect">
            <a:avLst/>
          </a:prstGeom>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rtlCol="0" anchor="ctr"/>
          <a:lstStyle/>
          <a:p>
            <a:pPr indent="-57150" algn="just"/>
            <a:r>
              <a:rPr lang="en-GB" sz="2400" u="sng" dirty="0">
                <a:solidFill>
                  <a:schemeClr val="tx1"/>
                </a:solidFill>
                <a:latin typeface="Univers 57 Condensed" charset="0"/>
                <a:ea typeface="Univers 57 Condensed" charset="0"/>
                <a:cs typeface="Univers 57 Condensed" charset="0"/>
              </a:rPr>
              <a:t>Principles to remember</a:t>
            </a:r>
          </a:p>
          <a:p>
            <a:pPr lvl="1" indent="-457200">
              <a:buFont typeface="+mj-lt"/>
              <a:buAutoNum type="arabicPeriod"/>
            </a:pPr>
            <a:r>
              <a:rPr lang="en-GB" sz="2400" dirty="0" smtClean="0">
                <a:solidFill>
                  <a:schemeClr val="tx1"/>
                </a:solidFill>
                <a:latin typeface="Univers 57 Condensed" charset="0"/>
                <a:ea typeface="Univers 57 Condensed" charset="0"/>
                <a:cs typeface="Univers 57 Condensed" charset="0"/>
              </a:rPr>
              <a:t>Team control established by an offensive team.</a:t>
            </a:r>
          </a:p>
          <a:p>
            <a:pPr lvl="1" indent="-457200">
              <a:buFont typeface="+mj-lt"/>
              <a:buAutoNum type="arabicPeriod"/>
            </a:pPr>
            <a:endParaRPr lang="en-GB" sz="2400" dirty="0" smtClean="0">
              <a:solidFill>
                <a:schemeClr val="tx1"/>
              </a:solidFill>
              <a:latin typeface="Univers 57 Condensed" charset="0"/>
              <a:ea typeface="Univers 57 Condensed" charset="0"/>
              <a:cs typeface="Univers 57 Condensed" charset="0"/>
            </a:endParaRPr>
          </a:p>
          <a:p>
            <a:pPr lvl="1" indent="-457200">
              <a:buFont typeface="+mj-lt"/>
              <a:buAutoNum type="arabicPeriod"/>
            </a:pPr>
            <a:r>
              <a:rPr lang="en-GB" sz="2400" dirty="0" smtClean="0">
                <a:solidFill>
                  <a:schemeClr val="tx1"/>
                </a:solidFill>
                <a:latin typeface="Univers 57 Condensed" charset="0"/>
                <a:ea typeface="Univers 57 Condensed" charset="0"/>
                <a:cs typeface="Univers 57 Condensed" charset="0"/>
              </a:rPr>
              <a:t>No defensive player between the offensive player with the ball an opponent’s basket. </a:t>
            </a:r>
          </a:p>
          <a:p>
            <a:pPr lvl="1" indent="-457200">
              <a:buFont typeface="+mj-lt"/>
              <a:buAutoNum type="arabicPeriod"/>
            </a:pPr>
            <a:endParaRPr lang="en-GB" sz="2400" dirty="0" smtClean="0">
              <a:solidFill>
                <a:schemeClr val="tx1"/>
              </a:solidFill>
              <a:latin typeface="Univers 57 Condensed" charset="0"/>
              <a:ea typeface="Univers 57 Condensed" charset="0"/>
              <a:cs typeface="Univers 57 Condensed" charset="0"/>
            </a:endParaRPr>
          </a:p>
          <a:p>
            <a:pPr lvl="1" indent="-457200">
              <a:buFont typeface="+mj-lt"/>
              <a:buAutoNum type="arabicPeriod"/>
            </a:pPr>
            <a:r>
              <a:rPr lang="en-GB" sz="2400" dirty="0" smtClean="0">
                <a:solidFill>
                  <a:schemeClr val="tx1"/>
                </a:solidFill>
                <a:latin typeface="Univers 57 Condensed" charset="0"/>
                <a:ea typeface="Univers 57 Condensed" charset="0"/>
                <a:cs typeface="Univers 57 Condensed" charset="0"/>
              </a:rPr>
              <a:t>Illegal contact (foul called) by the defensive player from behind or laterally. </a:t>
            </a:r>
          </a:p>
          <a:p>
            <a:pPr lvl="1" indent="-457200">
              <a:buFont typeface="+mj-lt"/>
              <a:buAutoNum type="arabicPeriod"/>
            </a:pPr>
            <a:endParaRPr lang="en-GB" sz="2400" b="1" u="sng" dirty="0" smtClean="0">
              <a:solidFill>
                <a:schemeClr val="tx1"/>
              </a:solidFill>
              <a:latin typeface="Univers 57 Condensed" charset="0"/>
              <a:ea typeface="Univers 57 Condensed" charset="0"/>
              <a:cs typeface="Univers 57 Condensed" charset="0"/>
            </a:endParaRPr>
          </a:p>
          <a:p>
            <a:pPr lvl="1" indent="-457200">
              <a:buFont typeface="+mj-lt"/>
              <a:buAutoNum type="arabicPeriod"/>
            </a:pPr>
            <a:r>
              <a:rPr lang="en-GB" sz="2400" dirty="0" smtClean="0">
                <a:solidFill>
                  <a:schemeClr val="tx1"/>
                </a:solidFill>
                <a:latin typeface="Univers 57 Condensed" charset="0"/>
                <a:ea typeface="Univers 57 Condensed" charset="0"/>
                <a:cs typeface="Univers 57 Condensed" charset="0"/>
              </a:rPr>
              <a:t>This applies until the offensive player begins his act of shooting.</a:t>
            </a:r>
            <a:endParaRPr lang="en-GB" sz="2400" dirty="0">
              <a:solidFill>
                <a:schemeClr val="tx1"/>
              </a:solidFill>
              <a:latin typeface="Univers 57 Condensed" charset="0"/>
              <a:ea typeface="Univers 57 Condensed" charset="0"/>
              <a:cs typeface="Univers 57 Condensed" charset="0"/>
            </a:endParaRPr>
          </a:p>
        </p:txBody>
      </p:sp>
    </p:spTree>
    <p:extLst>
      <p:ext uri="{BB962C8B-B14F-4D97-AF65-F5344CB8AC3E}">
        <p14:creationId xmlns:p14="http://schemas.microsoft.com/office/powerpoint/2010/main" val="15256798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87526"/>
            <a:ext cx="8229600" cy="637987"/>
          </a:xfrm>
        </p:spPr>
        <p:txBody>
          <a:bodyPr>
            <a:normAutofit fontScale="90000"/>
          </a:bodyPr>
          <a:lstStyle/>
          <a:p>
            <a:r>
              <a:rPr lang="es-ES" sz="2400">
                <a:solidFill>
                  <a:srgbClr val="FFFFFF"/>
                </a:solidFill>
                <a:latin typeface="Fiba" panose="02010500040101020104" pitchFamily="2" charset="0"/>
                <a:ea typeface="+mn-ea"/>
                <a:cs typeface="+mn-cs"/>
              </a:rPr>
              <a:t>ART. 37  </a:t>
            </a:r>
            <a:r>
              <a:rPr lang="es-ES" sz="2400" err="1">
                <a:solidFill>
                  <a:srgbClr val="FFFFFF"/>
                </a:solidFill>
                <a:latin typeface="Fiba" panose="02010500040101020104" pitchFamily="2" charset="0"/>
                <a:ea typeface="+mn-ea"/>
                <a:cs typeface="+mn-cs"/>
              </a:rPr>
              <a:t>unsportsmanlike</a:t>
            </a:r>
            <a:r>
              <a:rPr lang="es-ES" sz="2400">
                <a:solidFill>
                  <a:srgbClr val="FFFFFF"/>
                </a:solidFill>
                <a:latin typeface="Fiba" panose="02010500040101020104" pitchFamily="2" charset="0"/>
                <a:ea typeface="+mn-ea"/>
                <a:cs typeface="+mn-cs"/>
              </a:rPr>
              <a:t> </a:t>
            </a:r>
            <a:r>
              <a:rPr lang="es-ES" sz="2400" err="1">
                <a:solidFill>
                  <a:srgbClr val="FFFFFF"/>
                </a:solidFill>
                <a:latin typeface="Fiba" panose="02010500040101020104" pitchFamily="2" charset="0"/>
                <a:ea typeface="+mn-ea"/>
                <a:cs typeface="+mn-cs"/>
              </a:rPr>
              <a:t>foul</a:t>
            </a:r>
            <a:r>
              <a:rPr lang="es-ES" sz="2400">
                <a:solidFill>
                  <a:srgbClr val="FFFFFF"/>
                </a:solidFill>
                <a:latin typeface="Fiba" panose="02010500040101020104" pitchFamily="2" charset="0"/>
                <a:ea typeface="+mn-ea"/>
                <a:cs typeface="+mn-cs"/>
              </a:rPr>
              <a:t/>
            </a:r>
            <a:br>
              <a:rPr lang="es-ES" sz="2400">
                <a:solidFill>
                  <a:srgbClr val="FFFFFF"/>
                </a:solidFill>
                <a:latin typeface="Fiba" panose="02010500040101020104" pitchFamily="2" charset="0"/>
                <a:ea typeface="+mn-ea"/>
                <a:cs typeface="+mn-cs"/>
              </a:rPr>
            </a:br>
            <a:r>
              <a:rPr lang="es-ES" sz="2400" err="1">
                <a:solidFill>
                  <a:srgbClr val="FFFFFF"/>
                </a:solidFill>
                <a:latin typeface="Fiba" panose="02010500040101020104" pitchFamily="2" charset="0"/>
                <a:ea typeface="+mn-ea"/>
                <a:cs typeface="+mn-cs"/>
              </a:rPr>
              <a:t>criteria</a:t>
            </a:r>
            <a:r>
              <a:rPr lang="es-ES" sz="2400">
                <a:solidFill>
                  <a:srgbClr val="FFFFFF"/>
                </a:solidFill>
                <a:latin typeface="Fiba" panose="02010500040101020104" pitchFamily="2" charset="0"/>
                <a:ea typeface="+mn-ea"/>
                <a:cs typeface="+mn-cs"/>
              </a:rPr>
              <a:t> 4</a:t>
            </a:r>
            <a:endParaRPr lang="es-ES_tradnl" sz="2400">
              <a:solidFill>
                <a:srgbClr val="FFFFFF"/>
              </a:solidFill>
              <a:latin typeface="Fiba" panose="02010500040101020104" pitchFamily="2" charset="0"/>
              <a:ea typeface="+mn-ea"/>
              <a:cs typeface="+mn-cs"/>
            </a:endParaRPr>
          </a:p>
        </p:txBody>
      </p:sp>
      <p:sp>
        <p:nvSpPr>
          <p:cNvPr id="6" name="Rectángulo: esquinas redondeadas 5"/>
          <p:cNvSpPr/>
          <p:nvPr/>
        </p:nvSpPr>
        <p:spPr>
          <a:xfrm>
            <a:off x="457200" y="1490888"/>
            <a:ext cx="1032983" cy="1002930"/>
          </a:xfrm>
          <a:prstGeom prst="roundRect">
            <a:avLst/>
          </a:prstGeom>
          <a:solidFill>
            <a:srgbClr val="8C0A3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6000">
                <a:latin typeface="Fiba" panose="02010500040101020104" pitchFamily="2" charset="0"/>
              </a:rPr>
              <a:t>C4</a:t>
            </a:r>
            <a:endParaRPr lang="es-ES_tradnl" sz="6000">
              <a:latin typeface="Fiba" panose="02010500040101020104" pitchFamily="2" charset="0"/>
            </a:endParaRPr>
          </a:p>
        </p:txBody>
      </p:sp>
      <p:sp>
        <p:nvSpPr>
          <p:cNvPr id="7" name="Rectángulo: esquinas redondeadas 6"/>
          <p:cNvSpPr/>
          <p:nvPr/>
        </p:nvSpPr>
        <p:spPr>
          <a:xfrm>
            <a:off x="1839192" y="1541667"/>
            <a:ext cx="6691745" cy="1882940"/>
          </a:xfrm>
          <a:prstGeom prst="roundRect">
            <a:avLst/>
          </a:prstGeom>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rtlCol="0" anchor="ctr"/>
          <a:lstStyle/>
          <a:p>
            <a:pPr marL="93663" lvl="1">
              <a:buNone/>
            </a:pPr>
            <a:r>
              <a:rPr lang="en-GB" sz="1900" u="sng" dirty="0" smtClean="0">
                <a:latin typeface="Univers 57 Condensed" charset="0"/>
                <a:ea typeface="Univers 57 Condensed" charset="0"/>
                <a:cs typeface="Univers 57 Condensed" charset="0"/>
              </a:rPr>
              <a:t>Example C4.1</a:t>
            </a:r>
          </a:p>
          <a:p>
            <a:pPr marL="93663" lvl="1">
              <a:buNone/>
            </a:pPr>
            <a:r>
              <a:rPr lang="en-GB" sz="1900" dirty="0" smtClean="0">
                <a:latin typeface="Univers 57 Condensed" charset="0"/>
                <a:ea typeface="Univers 57 Condensed" charset="0"/>
                <a:cs typeface="Univers 57 Condensed" charset="0"/>
              </a:rPr>
              <a:t>Illegal contact </a:t>
            </a:r>
            <a:r>
              <a:rPr lang="en-GB" sz="1900" dirty="0">
                <a:latin typeface="Univers 57 Condensed" charset="0"/>
                <a:ea typeface="Univers 57 Condensed" charset="0"/>
                <a:cs typeface="Univers 57 Condensed" charset="0"/>
              </a:rPr>
              <a:t>by the defensive player from laterally on an opponent in an attempt to stop the fast break and there is no defensive player between the offensive player and the opponent’s basket.</a:t>
            </a:r>
            <a:r>
              <a:rPr lang="fi-FI" sz="1900" dirty="0">
                <a:latin typeface="Univers 57 Condensed" charset="0"/>
                <a:ea typeface="Univers 57 Condensed" charset="0"/>
                <a:cs typeface="Univers 57 Condensed" charset="0"/>
              </a:rPr>
              <a:t>   </a:t>
            </a:r>
            <a:r>
              <a:rPr lang="en-GB" sz="1900" b="1" u="sng" dirty="0">
                <a:solidFill>
                  <a:srgbClr val="FF0000"/>
                </a:solidFill>
                <a:latin typeface="Univers 57 Condensed" charset="0"/>
                <a:ea typeface="Univers 57 Condensed" charset="0"/>
                <a:cs typeface="Univers 57 Condensed" charset="0"/>
              </a:rPr>
              <a:t>This applies until the offensive player begins his act of shooting.</a:t>
            </a:r>
            <a:endParaRPr lang="fi-FI" sz="1900" b="1" u="sng" dirty="0">
              <a:solidFill>
                <a:srgbClr val="FF0000"/>
              </a:solidFill>
              <a:latin typeface="Univers 57 Condensed" charset="0"/>
              <a:ea typeface="Univers 57 Condensed" charset="0"/>
              <a:cs typeface="Univers 57 Condensed" charset="0"/>
            </a:endParaRPr>
          </a:p>
        </p:txBody>
      </p:sp>
      <p:pic>
        <p:nvPicPr>
          <p:cNvPr id="2" name="Imagen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43175" y="3619934"/>
            <a:ext cx="4519815" cy="2673554"/>
          </a:xfrm>
          <a:prstGeom prst="rect">
            <a:avLst/>
          </a:prstGeom>
        </p:spPr>
      </p:pic>
      <p:cxnSp>
        <p:nvCxnSpPr>
          <p:cNvPr id="8" name="Conector recto 7"/>
          <p:cNvCxnSpPr>
            <a:cxnSpLocks/>
          </p:cNvCxnSpPr>
          <p:nvPr/>
        </p:nvCxnSpPr>
        <p:spPr>
          <a:xfrm>
            <a:off x="4405688" y="4500565"/>
            <a:ext cx="794788" cy="161062"/>
          </a:xfrm>
          <a:prstGeom prst="line">
            <a:avLst/>
          </a:prstGeom>
          <a:ln w="38100">
            <a:solidFill>
              <a:srgbClr val="FFFF00"/>
            </a:solidFill>
            <a:prstDash val="sysDash"/>
          </a:ln>
        </p:spPr>
        <p:style>
          <a:lnRef idx="2">
            <a:schemeClr val="accent1"/>
          </a:lnRef>
          <a:fillRef idx="0">
            <a:schemeClr val="accent1"/>
          </a:fillRef>
          <a:effectRef idx="1">
            <a:schemeClr val="accent1"/>
          </a:effectRef>
          <a:fontRef idx="minor">
            <a:schemeClr val="tx1"/>
          </a:fontRef>
        </p:style>
      </p:cxnSp>
      <p:cxnSp>
        <p:nvCxnSpPr>
          <p:cNvPr id="9" name="Conector recto 8"/>
          <p:cNvCxnSpPr>
            <a:cxnSpLocks/>
          </p:cNvCxnSpPr>
          <p:nvPr/>
        </p:nvCxnSpPr>
        <p:spPr>
          <a:xfrm>
            <a:off x="3467966" y="4283650"/>
            <a:ext cx="623454" cy="136384"/>
          </a:xfrm>
          <a:prstGeom prst="line">
            <a:avLst/>
          </a:prstGeom>
          <a:ln w="38100">
            <a:solidFill>
              <a:srgbClr val="FFFF00"/>
            </a:solidFill>
            <a:prstDash val="sysDash"/>
          </a:ln>
        </p:spPr>
        <p:style>
          <a:lnRef idx="2">
            <a:schemeClr val="accent1"/>
          </a:lnRef>
          <a:fillRef idx="0">
            <a:schemeClr val="accent1"/>
          </a:fillRef>
          <a:effectRef idx="1">
            <a:schemeClr val="accent1"/>
          </a:effectRef>
          <a:fontRef idx="minor">
            <a:schemeClr val="tx1"/>
          </a:fontRef>
        </p:style>
      </p:cxnSp>
      <p:cxnSp>
        <p:nvCxnSpPr>
          <p:cNvPr id="16" name="Conector: curvado 15"/>
          <p:cNvCxnSpPr>
            <a:cxnSpLocks/>
          </p:cNvCxnSpPr>
          <p:nvPr/>
        </p:nvCxnSpPr>
        <p:spPr>
          <a:xfrm>
            <a:off x="5131781" y="4661627"/>
            <a:ext cx="1759644" cy="787106"/>
          </a:xfrm>
          <a:prstGeom prst="curvedConnector3">
            <a:avLst>
              <a:gd name="adj1" fmla="val 50000"/>
            </a:avLst>
          </a:prstGeom>
          <a:ln w="38100">
            <a:solidFill>
              <a:srgbClr val="FFFF00"/>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85182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esquinas redondeadas 5"/>
          <p:cNvSpPr/>
          <p:nvPr/>
        </p:nvSpPr>
        <p:spPr>
          <a:xfrm>
            <a:off x="523828" y="1689048"/>
            <a:ext cx="1032983" cy="1002930"/>
          </a:xfrm>
          <a:prstGeom prst="roundRect">
            <a:avLst/>
          </a:prstGeom>
          <a:solidFill>
            <a:srgbClr val="8C0A3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6000">
                <a:latin typeface="Fiba" panose="02010500040101020104" pitchFamily="2" charset="0"/>
              </a:rPr>
              <a:t>C4</a:t>
            </a:r>
            <a:endParaRPr lang="es-ES_tradnl" sz="6000">
              <a:latin typeface="Fiba" panose="02010500040101020104" pitchFamily="2" charset="0"/>
            </a:endParaRPr>
          </a:p>
        </p:txBody>
      </p:sp>
      <p:sp>
        <p:nvSpPr>
          <p:cNvPr id="7" name="Título 3"/>
          <p:cNvSpPr>
            <a:spLocks noGrp="1"/>
          </p:cNvSpPr>
          <p:nvPr>
            <p:ph type="title"/>
          </p:nvPr>
        </p:nvSpPr>
        <p:spPr>
          <a:xfrm>
            <a:off x="457200" y="287526"/>
            <a:ext cx="8229600" cy="637987"/>
          </a:xfrm>
        </p:spPr>
        <p:txBody>
          <a:bodyPr>
            <a:normAutofit fontScale="90000"/>
          </a:bodyPr>
          <a:lstStyle/>
          <a:p>
            <a:r>
              <a:rPr lang="es-ES" sz="2400">
                <a:solidFill>
                  <a:srgbClr val="FFFFFF"/>
                </a:solidFill>
                <a:latin typeface="Fiba" panose="02010500040101020104" pitchFamily="2" charset="0"/>
                <a:ea typeface="+mn-ea"/>
                <a:cs typeface="+mn-cs"/>
              </a:rPr>
              <a:t>ART. 37  </a:t>
            </a:r>
            <a:r>
              <a:rPr lang="es-ES" sz="2400" err="1">
                <a:solidFill>
                  <a:srgbClr val="FFFFFF"/>
                </a:solidFill>
                <a:latin typeface="Fiba" panose="02010500040101020104" pitchFamily="2" charset="0"/>
                <a:ea typeface="+mn-ea"/>
                <a:cs typeface="+mn-cs"/>
              </a:rPr>
              <a:t>unsportsmanlike</a:t>
            </a:r>
            <a:r>
              <a:rPr lang="es-ES" sz="2400">
                <a:solidFill>
                  <a:srgbClr val="FFFFFF"/>
                </a:solidFill>
                <a:latin typeface="Fiba" panose="02010500040101020104" pitchFamily="2" charset="0"/>
                <a:ea typeface="+mn-ea"/>
                <a:cs typeface="+mn-cs"/>
              </a:rPr>
              <a:t> </a:t>
            </a:r>
            <a:r>
              <a:rPr lang="es-ES" sz="2400" err="1">
                <a:solidFill>
                  <a:srgbClr val="FFFFFF"/>
                </a:solidFill>
                <a:latin typeface="Fiba" panose="02010500040101020104" pitchFamily="2" charset="0"/>
                <a:ea typeface="+mn-ea"/>
                <a:cs typeface="+mn-cs"/>
              </a:rPr>
              <a:t>foul</a:t>
            </a:r>
            <a:r>
              <a:rPr lang="es-ES" sz="2400">
                <a:solidFill>
                  <a:srgbClr val="FFFFFF"/>
                </a:solidFill>
                <a:latin typeface="Fiba" panose="02010500040101020104" pitchFamily="2" charset="0"/>
                <a:ea typeface="+mn-ea"/>
                <a:cs typeface="+mn-cs"/>
              </a:rPr>
              <a:t/>
            </a:r>
            <a:br>
              <a:rPr lang="es-ES" sz="2400">
                <a:solidFill>
                  <a:srgbClr val="FFFFFF"/>
                </a:solidFill>
                <a:latin typeface="Fiba" panose="02010500040101020104" pitchFamily="2" charset="0"/>
                <a:ea typeface="+mn-ea"/>
                <a:cs typeface="+mn-cs"/>
              </a:rPr>
            </a:br>
            <a:r>
              <a:rPr lang="es-ES" sz="2400" err="1">
                <a:solidFill>
                  <a:srgbClr val="FFFFFF"/>
                </a:solidFill>
                <a:latin typeface="Fiba" panose="02010500040101020104" pitchFamily="2" charset="0"/>
                <a:ea typeface="+mn-ea"/>
                <a:cs typeface="+mn-cs"/>
              </a:rPr>
              <a:t>criteria</a:t>
            </a:r>
            <a:r>
              <a:rPr lang="es-ES" sz="2400">
                <a:solidFill>
                  <a:srgbClr val="FFFFFF"/>
                </a:solidFill>
                <a:latin typeface="Fiba" panose="02010500040101020104" pitchFamily="2" charset="0"/>
                <a:ea typeface="+mn-ea"/>
                <a:cs typeface="+mn-cs"/>
              </a:rPr>
              <a:t> 4</a:t>
            </a:r>
            <a:endParaRPr lang="es-ES_tradnl" sz="2400">
              <a:solidFill>
                <a:srgbClr val="FFFFFF"/>
              </a:solidFill>
              <a:latin typeface="Fiba" panose="02010500040101020104" pitchFamily="2" charset="0"/>
              <a:ea typeface="+mn-ea"/>
              <a:cs typeface="+mn-cs"/>
            </a:endParaRPr>
          </a:p>
        </p:txBody>
      </p:sp>
      <p:pic>
        <p:nvPicPr>
          <p:cNvPr id="2" name="Imagen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03052" y="3355501"/>
            <a:ext cx="3372763" cy="2957981"/>
          </a:xfrm>
          <a:prstGeom prst="rect">
            <a:avLst/>
          </a:prstGeom>
          <a:ln>
            <a:noFill/>
          </a:ln>
          <a:effectLst>
            <a:softEdge rad="112500"/>
          </a:effectLst>
        </p:spPr>
      </p:pic>
      <p:cxnSp>
        <p:nvCxnSpPr>
          <p:cNvPr id="9" name="Conector: curvado 8"/>
          <p:cNvCxnSpPr>
            <a:cxnSpLocks/>
          </p:cNvCxnSpPr>
          <p:nvPr/>
        </p:nvCxnSpPr>
        <p:spPr>
          <a:xfrm rot="16200000" flipH="1">
            <a:off x="2232485" y="4888177"/>
            <a:ext cx="842842" cy="735470"/>
          </a:xfrm>
          <a:prstGeom prst="curvedConnector3">
            <a:avLst>
              <a:gd name="adj1" fmla="val 75890"/>
            </a:avLst>
          </a:prstGeom>
          <a:ln w="38100">
            <a:solidFill>
              <a:srgbClr val="FFFF00"/>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pic>
        <p:nvPicPr>
          <p:cNvPr id="12" name="Imagen 1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99326" y="3359681"/>
            <a:ext cx="2701636" cy="2856481"/>
          </a:xfrm>
          <a:prstGeom prst="rect">
            <a:avLst/>
          </a:prstGeom>
          <a:ln>
            <a:noFill/>
          </a:ln>
          <a:effectLst>
            <a:softEdge rad="112500"/>
          </a:effectLst>
        </p:spPr>
      </p:pic>
      <p:sp>
        <p:nvSpPr>
          <p:cNvPr id="15" name="Elipse 14"/>
          <p:cNvSpPr/>
          <p:nvPr/>
        </p:nvSpPr>
        <p:spPr>
          <a:xfrm>
            <a:off x="6165859" y="4366501"/>
            <a:ext cx="899941" cy="935979"/>
          </a:xfrm>
          <a:prstGeom prst="ellipse">
            <a:avLst/>
          </a:prstGeom>
          <a:noFill/>
          <a:ln w="28575">
            <a:solidFill>
              <a:srgbClr val="FFFF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1" name="Rectángulo: esquinas redondeadas 10"/>
          <p:cNvSpPr/>
          <p:nvPr/>
        </p:nvSpPr>
        <p:spPr>
          <a:xfrm>
            <a:off x="1703052" y="1708347"/>
            <a:ext cx="6691745" cy="1277741"/>
          </a:xfrm>
          <a:prstGeom prst="roundRect">
            <a:avLst/>
          </a:prstGeom>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rtlCol="0" anchor="ctr"/>
          <a:lstStyle/>
          <a:p>
            <a:pPr marL="93663" lvl="1" indent="0">
              <a:buNone/>
            </a:pPr>
            <a:r>
              <a:rPr lang="en-US" u="sng" dirty="0" smtClean="0">
                <a:solidFill>
                  <a:schemeClr val="tx1"/>
                </a:solidFill>
                <a:latin typeface="Univers 57 Condensed" charset="0"/>
                <a:ea typeface="Univers 57 Condensed" charset="0"/>
                <a:cs typeface="Univers 57 Condensed" charset="0"/>
              </a:rPr>
              <a:t>Example C4.2</a:t>
            </a:r>
          </a:p>
          <a:p>
            <a:pPr marL="93663" lvl="1" indent="0">
              <a:buNone/>
            </a:pPr>
            <a:r>
              <a:rPr lang="en-US" dirty="0" smtClean="0">
                <a:solidFill>
                  <a:schemeClr val="tx1"/>
                </a:solidFill>
                <a:latin typeface="Univers 57 Condensed" charset="0"/>
                <a:ea typeface="Univers 57 Condensed" charset="0"/>
                <a:cs typeface="Univers 57 Condensed" charset="0"/>
              </a:rPr>
              <a:t>When </a:t>
            </a:r>
            <a:r>
              <a:rPr lang="en-GB" dirty="0" smtClean="0">
                <a:latin typeface="Univers 57 Condensed" charset="0"/>
                <a:ea typeface="Univers 57 Condensed" charset="0"/>
                <a:cs typeface="Univers 57 Condensed" charset="0"/>
              </a:rPr>
              <a:t>is </a:t>
            </a:r>
            <a:r>
              <a:rPr lang="en-GB" dirty="0">
                <a:latin typeface="Univers 57 Condensed" charset="0"/>
                <a:ea typeface="Univers 57 Condensed" charset="0"/>
                <a:cs typeface="Univers 57 Condensed" charset="0"/>
              </a:rPr>
              <a:t>no defensive player between the offensive player and the opponent’s </a:t>
            </a:r>
            <a:r>
              <a:rPr lang="en-GB" dirty="0" smtClean="0">
                <a:latin typeface="Univers 57 Condensed" charset="0"/>
                <a:ea typeface="Univers 57 Condensed" charset="0"/>
                <a:cs typeface="Univers 57 Condensed" charset="0"/>
              </a:rPr>
              <a:t>basket, and </a:t>
            </a:r>
            <a:r>
              <a:rPr lang="en-US" dirty="0" smtClean="0">
                <a:solidFill>
                  <a:schemeClr val="tx1"/>
                </a:solidFill>
                <a:latin typeface="Univers 57 Condensed" charset="0"/>
                <a:ea typeface="Univers 57 Condensed" charset="0"/>
                <a:cs typeface="Univers 57 Condensed" charset="0"/>
              </a:rPr>
              <a:t>player </a:t>
            </a:r>
            <a:r>
              <a:rPr lang="en-US" dirty="0">
                <a:solidFill>
                  <a:schemeClr val="tx1"/>
                </a:solidFill>
                <a:latin typeface="Univers 57 Condensed" charset="0"/>
                <a:ea typeface="Univers 57 Condensed" charset="0"/>
                <a:cs typeface="Univers 57 Condensed" charset="0"/>
              </a:rPr>
              <a:t>makes a possibly illegal contact on the side, the offensive player is in act of shooting, it is </a:t>
            </a:r>
            <a:r>
              <a:rPr lang="en-US" b="1" u="sng" dirty="0" smtClean="0">
                <a:solidFill>
                  <a:schemeClr val="tx1"/>
                </a:solidFill>
                <a:latin typeface="Univers 57 Condensed" charset="0"/>
                <a:ea typeface="Univers 57 Condensed" charset="0"/>
                <a:cs typeface="Univers 57 Condensed" charset="0"/>
              </a:rPr>
              <a:t>a Normal </a:t>
            </a:r>
            <a:r>
              <a:rPr lang="en-US" b="1" u="sng" dirty="0">
                <a:solidFill>
                  <a:schemeClr val="tx1"/>
                </a:solidFill>
                <a:latin typeface="Univers 57 Condensed" charset="0"/>
                <a:ea typeface="Univers 57 Condensed" charset="0"/>
                <a:cs typeface="Univers 57 Condensed" charset="0"/>
              </a:rPr>
              <a:t>Foul</a:t>
            </a:r>
            <a:r>
              <a:rPr lang="en-US" dirty="0">
                <a:solidFill>
                  <a:schemeClr val="tx1"/>
                </a:solidFill>
                <a:latin typeface="Univers 57 Condensed" charset="0"/>
                <a:ea typeface="Univers 57 Condensed" charset="0"/>
                <a:cs typeface="Univers 57 Condensed" charset="0"/>
              </a:rPr>
              <a:t>.</a:t>
            </a:r>
            <a:endParaRPr lang="en-GB" dirty="0">
              <a:solidFill>
                <a:schemeClr val="tx1"/>
              </a:solidFill>
              <a:latin typeface="Univers 57 Condensed" charset="0"/>
              <a:ea typeface="Univers 57 Condensed" charset="0"/>
              <a:cs typeface="Univers 57 Condensed" charset="0"/>
            </a:endParaRPr>
          </a:p>
        </p:txBody>
      </p:sp>
      <p:pic>
        <p:nvPicPr>
          <p:cNvPr id="13" name="Kuva 12"/>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273312" y="3217771"/>
            <a:ext cx="804972" cy="850050"/>
          </a:xfrm>
          <a:prstGeom prst="rect">
            <a:avLst/>
          </a:prstGeom>
        </p:spPr>
      </p:pic>
    </p:spTree>
    <p:extLst>
      <p:ext uri="{BB962C8B-B14F-4D97-AF65-F5344CB8AC3E}">
        <p14:creationId xmlns:p14="http://schemas.microsoft.com/office/powerpoint/2010/main" val="29471950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esquinas redondeadas 5"/>
          <p:cNvSpPr/>
          <p:nvPr/>
        </p:nvSpPr>
        <p:spPr>
          <a:xfrm>
            <a:off x="523828" y="1689048"/>
            <a:ext cx="1032983" cy="1002930"/>
          </a:xfrm>
          <a:prstGeom prst="roundRect">
            <a:avLst/>
          </a:prstGeom>
          <a:solidFill>
            <a:srgbClr val="8C0A3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6000">
                <a:latin typeface="Fiba" panose="02010500040101020104" pitchFamily="2" charset="0"/>
              </a:rPr>
              <a:t>C4</a:t>
            </a:r>
            <a:endParaRPr lang="es-ES_tradnl" sz="6000">
              <a:latin typeface="Fiba" panose="02010500040101020104" pitchFamily="2" charset="0"/>
            </a:endParaRPr>
          </a:p>
        </p:txBody>
      </p:sp>
      <p:sp>
        <p:nvSpPr>
          <p:cNvPr id="7" name="Título 3"/>
          <p:cNvSpPr>
            <a:spLocks noGrp="1"/>
          </p:cNvSpPr>
          <p:nvPr>
            <p:ph type="title"/>
          </p:nvPr>
        </p:nvSpPr>
        <p:spPr>
          <a:xfrm>
            <a:off x="457200" y="287526"/>
            <a:ext cx="8229600" cy="637987"/>
          </a:xfrm>
        </p:spPr>
        <p:txBody>
          <a:bodyPr>
            <a:normAutofit fontScale="90000"/>
          </a:bodyPr>
          <a:lstStyle/>
          <a:p>
            <a:r>
              <a:rPr lang="es-ES" sz="2400">
                <a:solidFill>
                  <a:srgbClr val="FFFFFF"/>
                </a:solidFill>
                <a:latin typeface="Fiba" panose="02010500040101020104" pitchFamily="2" charset="0"/>
                <a:ea typeface="+mn-ea"/>
                <a:cs typeface="+mn-cs"/>
              </a:rPr>
              <a:t>ART. 37  </a:t>
            </a:r>
            <a:r>
              <a:rPr lang="es-ES" sz="2400" err="1">
                <a:solidFill>
                  <a:srgbClr val="FFFFFF"/>
                </a:solidFill>
                <a:latin typeface="Fiba" panose="02010500040101020104" pitchFamily="2" charset="0"/>
                <a:ea typeface="+mn-ea"/>
                <a:cs typeface="+mn-cs"/>
              </a:rPr>
              <a:t>unsportsmanlike</a:t>
            </a:r>
            <a:r>
              <a:rPr lang="es-ES" sz="2400">
                <a:solidFill>
                  <a:srgbClr val="FFFFFF"/>
                </a:solidFill>
                <a:latin typeface="Fiba" panose="02010500040101020104" pitchFamily="2" charset="0"/>
                <a:ea typeface="+mn-ea"/>
                <a:cs typeface="+mn-cs"/>
              </a:rPr>
              <a:t> </a:t>
            </a:r>
            <a:r>
              <a:rPr lang="es-ES" sz="2400" err="1">
                <a:solidFill>
                  <a:srgbClr val="FFFFFF"/>
                </a:solidFill>
                <a:latin typeface="Fiba" panose="02010500040101020104" pitchFamily="2" charset="0"/>
                <a:ea typeface="+mn-ea"/>
                <a:cs typeface="+mn-cs"/>
              </a:rPr>
              <a:t>foul</a:t>
            </a:r>
            <a:r>
              <a:rPr lang="es-ES" sz="2400">
                <a:solidFill>
                  <a:srgbClr val="FFFFFF"/>
                </a:solidFill>
                <a:latin typeface="Fiba" panose="02010500040101020104" pitchFamily="2" charset="0"/>
                <a:ea typeface="+mn-ea"/>
                <a:cs typeface="+mn-cs"/>
              </a:rPr>
              <a:t/>
            </a:r>
            <a:br>
              <a:rPr lang="es-ES" sz="2400">
                <a:solidFill>
                  <a:srgbClr val="FFFFFF"/>
                </a:solidFill>
                <a:latin typeface="Fiba" panose="02010500040101020104" pitchFamily="2" charset="0"/>
                <a:ea typeface="+mn-ea"/>
                <a:cs typeface="+mn-cs"/>
              </a:rPr>
            </a:br>
            <a:r>
              <a:rPr lang="es-ES" sz="2400" err="1">
                <a:solidFill>
                  <a:srgbClr val="FFFFFF"/>
                </a:solidFill>
                <a:latin typeface="Fiba" panose="02010500040101020104" pitchFamily="2" charset="0"/>
                <a:ea typeface="+mn-ea"/>
                <a:cs typeface="+mn-cs"/>
              </a:rPr>
              <a:t>criteria</a:t>
            </a:r>
            <a:r>
              <a:rPr lang="es-ES" sz="2400">
                <a:solidFill>
                  <a:srgbClr val="FFFFFF"/>
                </a:solidFill>
                <a:latin typeface="Fiba" panose="02010500040101020104" pitchFamily="2" charset="0"/>
                <a:ea typeface="+mn-ea"/>
                <a:cs typeface="+mn-cs"/>
              </a:rPr>
              <a:t> 4</a:t>
            </a:r>
            <a:endParaRPr lang="es-ES_tradnl" sz="2400">
              <a:solidFill>
                <a:srgbClr val="FFFFFF"/>
              </a:solidFill>
              <a:latin typeface="Fiba" panose="02010500040101020104" pitchFamily="2" charset="0"/>
              <a:ea typeface="+mn-ea"/>
              <a:cs typeface="+mn-cs"/>
            </a:endParaRPr>
          </a:p>
        </p:txBody>
      </p:sp>
      <p:sp>
        <p:nvSpPr>
          <p:cNvPr id="11" name="Rectángulo: esquinas redondeadas 10"/>
          <p:cNvSpPr/>
          <p:nvPr/>
        </p:nvSpPr>
        <p:spPr>
          <a:xfrm>
            <a:off x="1703052" y="1532359"/>
            <a:ext cx="6691745" cy="1442537"/>
          </a:xfrm>
          <a:prstGeom prst="roundRect">
            <a:avLst/>
          </a:prstGeom>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rtlCol="0" anchor="ctr"/>
          <a:lstStyle/>
          <a:p>
            <a:pPr marL="93663" lvl="1" indent="0">
              <a:buNone/>
            </a:pPr>
            <a:r>
              <a:rPr lang="en-GB" u="sng" dirty="0" smtClean="0">
                <a:solidFill>
                  <a:schemeClr val="tx1"/>
                </a:solidFill>
                <a:latin typeface="Univers 57 Condensed" charset="0"/>
                <a:ea typeface="Univers 57 Condensed" charset="0"/>
                <a:cs typeface="Univers 57 Condensed" charset="0"/>
              </a:rPr>
              <a:t>Example C4.3</a:t>
            </a:r>
          </a:p>
          <a:p>
            <a:pPr marL="93663" lvl="1" indent="0">
              <a:buNone/>
            </a:pPr>
            <a:r>
              <a:rPr lang="en-GB" dirty="0" smtClean="0">
                <a:solidFill>
                  <a:schemeClr val="tx1"/>
                </a:solidFill>
                <a:latin typeface="Univers 57 Condensed" charset="0"/>
                <a:ea typeface="Univers 57 Condensed" charset="0"/>
                <a:cs typeface="Univers 57 Condensed" charset="0"/>
              </a:rPr>
              <a:t>When there </a:t>
            </a:r>
            <a:r>
              <a:rPr lang="en-GB" dirty="0" smtClean="0">
                <a:latin typeface="Univers 57 Condensed" charset="0"/>
                <a:ea typeface="Univers 57 Condensed" charset="0"/>
                <a:cs typeface="Univers 57 Condensed" charset="0"/>
              </a:rPr>
              <a:t>is no defensive player between the offensive player with the ball and the opponent’s basket</a:t>
            </a:r>
            <a:r>
              <a:rPr lang="en-GB" dirty="0" smtClean="0"/>
              <a:t>, the illegal contact (foul called) by defensive player is laterally or behind, regardless the nature of the illegal contact, it is considered as </a:t>
            </a:r>
            <a:r>
              <a:rPr lang="en-GB" b="1" u="sng" dirty="0" smtClean="0"/>
              <a:t>an UF</a:t>
            </a:r>
            <a:r>
              <a:rPr lang="en-GB" dirty="0" smtClean="0"/>
              <a:t>.</a:t>
            </a:r>
            <a:endParaRPr lang="en-GB" dirty="0">
              <a:solidFill>
                <a:schemeClr val="tx1"/>
              </a:solidFill>
              <a:latin typeface="Univers 57 Condensed" charset="0"/>
              <a:ea typeface="Univers 57 Condensed" charset="0"/>
              <a:cs typeface="Univers 57 Condensed" charset="0"/>
            </a:endParaRPr>
          </a:p>
        </p:txBody>
      </p:sp>
      <p:pic>
        <p:nvPicPr>
          <p:cNvPr id="3" name="Imagen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13396" y="3313744"/>
            <a:ext cx="3038522" cy="3115671"/>
          </a:xfrm>
          <a:prstGeom prst="rect">
            <a:avLst/>
          </a:prstGeom>
        </p:spPr>
      </p:pic>
      <p:sp>
        <p:nvSpPr>
          <p:cNvPr id="15" name="Elipse 14"/>
          <p:cNvSpPr/>
          <p:nvPr/>
        </p:nvSpPr>
        <p:spPr>
          <a:xfrm>
            <a:off x="6396989" y="4856660"/>
            <a:ext cx="899941" cy="935979"/>
          </a:xfrm>
          <a:prstGeom prst="ellipse">
            <a:avLst/>
          </a:prstGeom>
          <a:noFill/>
          <a:ln w="28575">
            <a:solidFill>
              <a:srgbClr val="FFFF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pic>
        <p:nvPicPr>
          <p:cNvPr id="2" name="Imagen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252" y="3313744"/>
            <a:ext cx="4352049" cy="3115671"/>
          </a:xfrm>
          <a:prstGeom prst="rect">
            <a:avLst/>
          </a:prstGeom>
        </p:spPr>
      </p:pic>
      <p:sp>
        <p:nvSpPr>
          <p:cNvPr id="8" name="Elipse 7"/>
          <p:cNvSpPr/>
          <p:nvPr/>
        </p:nvSpPr>
        <p:spPr>
          <a:xfrm>
            <a:off x="3049440" y="4856659"/>
            <a:ext cx="899941" cy="935979"/>
          </a:xfrm>
          <a:prstGeom prst="ellipse">
            <a:avLst/>
          </a:prstGeom>
          <a:noFill/>
          <a:ln w="28575">
            <a:solidFill>
              <a:srgbClr val="FFFF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pic>
        <p:nvPicPr>
          <p:cNvPr id="9" name="Kuva 8"/>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280494" y="2974897"/>
            <a:ext cx="869617" cy="938091"/>
          </a:xfrm>
          <a:prstGeom prst="rect">
            <a:avLst/>
          </a:prstGeom>
        </p:spPr>
      </p:pic>
    </p:spTree>
    <p:extLst>
      <p:ext uri="{BB962C8B-B14F-4D97-AF65-F5344CB8AC3E}">
        <p14:creationId xmlns:p14="http://schemas.microsoft.com/office/powerpoint/2010/main" val="15946038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457200" y="3059193"/>
            <a:ext cx="7458075" cy="3076575"/>
          </a:xfrm>
          <a:prstGeom prst="rect">
            <a:avLst/>
          </a:prstGeom>
          <a:ln>
            <a:noFill/>
          </a:ln>
          <a:effectLst>
            <a:softEdge rad="112500"/>
          </a:effectLst>
        </p:spPr>
      </p:pic>
      <p:sp>
        <p:nvSpPr>
          <p:cNvPr id="5" name="Título 3"/>
          <p:cNvSpPr txBox="1">
            <a:spLocks/>
          </p:cNvSpPr>
          <p:nvPr/>
        </p:nvSpPr>
        <p:spPr>
          <a:xfrm>
            <a:off x="457200" y="287526"/>
            <a:ext cx="8229600" cy="723727"/>
          </a:xfrm>
          <a:prstGeom prst="rect">
            <a:avLst/>
          </a:prstGeom>
        </p:spPr>
        <p:txBody>
          <a:bodyPr vert="horz" lIns="91440" tIns="45720" rIns="91440" bIns="45720" rtlCol="0" anchor="ctr">
            <a:normAutofit fontScale="90000" lnSpcReduction="10000"/>
          </a:bodyPr>
          <a:lstStyle>
            <a:lvl1pPr algn="l" defTabSz="457200" rtl="0" eaLnBrk="1" latinLnBrk="0" hangingPunct="1">
              <a:spcBef>
                <a:spcPct val="0"/>
              </a:spcBef>
              <a:buNone/>
              <a:defRPr sz="2200" b="0" i="0" kern="1200">
                <a:solidFill>
                  <a:schemeClr val="bg1"/>
                </a:solidFill>
                <a:latin typeface="Arial Bold"/>
                <a:ea typeface="+mj-ea"/>
                <a:cs typeface="Arial Bold"/>
              </a:defRPr>
            </a:lvl1pPr>
          </a:lstStyle>
          <a:p>
            <a:r>
              <a:rPr lang="es-ES" sz="2400">
                <a:solidFill>
                  <a:srgbClr val="FFFFFF"/>
                </a:solidFill>
                <a:latin typeface="Fiba" panose="02010500040101020104" pitchFamily="2" charset="0"/>
                <a:ea typeface="+mn-ea"/>
                <a:cs typeface="+mn-cs"/>
              </a:rPr>
              <a:t>ART. 37  unsportsmanlike foul</a:t>
            </a:r>
            <a:br>
              <a:rPr lang="es-ES" sz="2400">
                <a:solidFill>
                  <a:srgbClr val="FFFFFF"/>
                </a:solidFill>
                <a:latin typeface="Fiba" panose="02010500040101020104" pitchFamily="2" charset="0"/>
                <a:ea typeface="+mn-ea"/>
                <a:cs typeface="+mn-cs"/>
              </a:rPr>
            </a:br>
            <a:r>
              <a:rPr lang="es-ES" sz="2400">
                <a:solidFill>
                  <a:srgbClr val="FFFFFF"/>
                </a:solidFill>
                <a:latin typeface="Fiba" panose="02010500040101020104" pitchFamily="2" charset="0"/>
                <a:ea typeface="+mn-ea"/>
                <a:cs typeface="+mn-cs"/>
              </a:rPr>
              <a:t>criteria 4</a:t>
            </a:r>
            <a:endParaRPr lang="es-ES_tradnl" sz="2400">
              <a:solidFill>
                <a:srgbClr val="FFFFFF"/>
              </a:solidFill>
              <a:latin typeface="Fiba" panose="02010500040101020104" pitchFamily="2" charset="0"/>
              <a:ea typeface="+mn-ea"/>
              <a:cs typeface="+mn-cs"/>
            </a:endParaRPr>
          </a:p>
        </p:txBody>
      </p:sp>
      <p:sp>
        <p:nvSpPr>
          <p:cNvPr id="6" name="Rectángulo: esquinas redondeadas 5"/>
          <p:cNvSpPr/>
          <p:nvPr/>
        </p:nvSpPr>
        <p:spPr>
          <a:xfrm>
            <a:off x="457200" y="1490888"/>
            <a:ext cx="1032983" cy="1002930"/>
          </a:xfrm>
          <a:prstGeom prst="roundRect">
            <a:avLst/>
          </a:prstGeom>
          <a:solidFill>
            <a:srgbClr val="8C0A3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6000">
                <a:latin typeface="Fiba" panose="02010500040101020104" pitchFamily="2" charset="0"/>
              </a:rPr>
              <a:t>C4</a:t>
            </a:r>
            <a:endParaRPr lang="es-ES_tradnl" sz="6000">
              <a:latin typeface="Fiba" panose="02010500040101020104" pitchFamily="2" charset="0"/>
            </a:endParaRPr>
          </a:p>
        </p:txBody>
      </p:sp>
      <p:cxnSp>
        <p:nvCxnSpPr>
          <p:cNvPr id="8" name="Conector recto 7"/>
          <p:cNvCxnSpPr>
            <a:cxnSpLocks/>
          </p:cNvCxnSpPr>
          <p:nvPr/>
        </p:nvCxnSpPr>
        <p:spPr>
          <a:xfrm flipV="1">
            <a:off x="2317173" y="5107133"/>
            <a:ext cx="592282" cy="197428"/>
          </a:xfrm>
          <a:prstGeom prst="line">
            <a:avLst/>
          </a:prstGeom>
          <a:ln w="38100">
            <a:solidFill>
              <a:srgbClr val="FFFF00"/>
            </a:solidFill>
            <a:prstDash val="sysDash"/>
          </a:ln>
        </p:spPr>
        <p:style>
          <a:lnRef idx="2">
            <a:schemeClr val="accent1"/>
          </a:lnRef>
          <a:fillRef idx="0">
            <a:schemeClr val="accent1"/>
          </a:fillRef>
          <a:effectRef idx="1">
            <a:schemeClr val="accent1"/>
          </a:effectRef>
          <a:fontRef idx="minor">
            <a:schemeClr val="tx1"/>
          </a:fontRef>
        </p:style>
      </p:cxnSp>
      <p:cxnSp>
        <p:nvCxnSpPr>
          <p:cNvPr id="11" name="Conector recto 10"/>
          <p:cNvCxnSpPr>
            <a:cxnSpLocks/>
          </p:cNvCxnSpPr>
          <p:nvPr/>
        </p:nvCxnSpPr>
        <p:spPr>
          <a:xfrm flipV="1">
            <a:off x="3165764" y="4894118"/>
            <a:ext cx="592282" cy="166256"/>
          </a:xfrm>
          <a:prstGeom prst="line">
            <a:avLst/>
          </a:prstGeom>
          <a:ln w="38100">
            <a:solidFill>
              <a:srgbClr val="FFFF00"/>
            </a:solidFill>
            <a:prstDash val="sysDash"/>
          </a:ln>
        </p:spPr>
        <p:style>
          <a:lnRef idx="2">
            <a:schemeClr val="accent1"/>
          </a:lnRef>
          <a:fillRef idx="0">
            <a:schemeClr val="accent1"/>
          </a:fillRef>
          <a:effectRef idx="1">
            <a:schemeClr val="accent1"/>
          </a:effectRef>
          <a:fontRef idx="minor">
            <a:schemeClr val="tx1"/>
          </a:fontRef>
        </p:style>
      </p:cxnSp>
      <p:cxnSp>
        <p:nvCxnSpPr>
          <p:cNvPr id="17" name="Conector: curvado 16"/>
          <p:cNvCxnSpPr>
            <a:cxnSpLocks/>
          </p:cNvCxnSpPr>
          <p:nvPr/>
        </p:nvCxnSpPr>
        <p:spPr>
          <a:xfrm flipV="1">
            <a:off x="4083627" y="4597480"/>
            <a:ext cx="3314700" cy="912551"/>
          </a:xfrm>
          <a:prstGeom prst="curvedConnector3">
            <a:avLst>
              <a:gd name="adj1" fmla="val 36520"/>
            </a:avLst>
          </a:prstGeom>
          <a:ln w="38100">
            <a:solidFill>
              <a:srgbClr val="FFFF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9" name="Rectángulo: esquinas redondeadas 8"/>
          <p:cNvSpPr/>
          <p:nvPr/>
        </p:nvSpPr>
        <p:spPr>
          <a:xfrm>
            <a:off x="1756064" y="1533758"/>
            <a:ext cx="6691745" cy="1312420"/>
          </a:xfrm>
          <a:prstGeom prst="roundRect">
            <a:avLst/>
          </a:prstGeom>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rtlCol="0" anchor="ctr"/>
          <a:lstStyle/>
          <a:p>
            <a:pPr marL="93663" lvl="1" algn="just"/>
            <a:r>
              <a:rPr lang="en-GB" u="sng" dirty="0" smtClean="0"/>
              <a:t>Example C4.4.</a:t>
            </a:r>
          </a:p>
          <a:p>
            <a:pPr marL="93663" lvl="1" algn="just"/>
            <a:r>
              <a:rPr lang="en-GB" dirty="0" smtClean="0"/>
              <a:t>No defensive player between the offensive player with the ball and the opponent’s basket , illegal contact is lateral, the referee calls a defensive foul, what is </a:t>
            </a:r>
            <a:r>
              <a:rPr lang="en-GB" b="1" u="sng" dirty="0" smtClean="0"/>
              <a:t>an UF</a:t>
            </a:r>
            <a:r>
              <a:rPr lang="en-GB" dirty="0" smtClean="0"/>
              <a:t>.</a:t>
            </a:r>
            <a:endParaRPr lang="en-GB" dirty="0"/>
          </a:p>
        </p:txBody>
      </p:sp>
      <p:pic>
        <p:nvPicPr>
          <p:cNvPr id="10" name="Kuva 9"/>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915275" y="3059193"/>
            <a:ext cx="869617" cy="938091"/>
          </a:xfrm>
          <a:prstGeom prst="rect">
            <a:avLst/>
          </a:prstGeom>
        </p:spPr>
      </p:pic>
    </p:spTree>
    <p:extLst>
      <p:ext uri="{BB962C8B-B14F-4D97-AF65-F5344CB8AC3E}">
        <p14:creationId xmlns:p14="http://schemas.microsoft.com/office/powerpoint/2010/main" val="24101269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screen">
            <a:extLst>
              <a:ext uri="{28A0092B-C50C-407E-A947-70E740481C1C}">
                <a14:useLocalDpi xmlns:a14="http://schemas.microsoft.com/office/drawing/2010/main"/>
              </a:ext>
            </a:extLst>
          </a:blip>
          <a:srcRect b="-2230"/>
          <a:stretch/>
        </p:blipFill>
        <p:spPr>
          <a:xfrm>
            <a:off x="6224154" y="3785891"/>
            <a:ext cx="1943100" cy="2642483"/>
          </a:xfrm>
          <a:prstGeom prst="rect">
            <a:avLst/>
          </a:prstGeom>
        </p:spPr>
      </p:pic>
      <p:sp>
        <p:nvSpPr>
          <p:cNvPr id="5" name="Título 3"/>
          <p:cNvSpPr txBox="1">
            <a:spLocks/>
          </p:cNvSpPr>
          <p:nvPr/>
        </p:nvSpPr>
        <p:spPr>
          <a:xfrm>
            <a:off x="457200" y="287526"/>
            <a:ext cx="8229600" cy="637987"/>
          </a:xfrm>
          <a:prstGeom prst="rect">
            <a:avLst/>
          </a:prstGeom>
        </p:spPr>
        <p:txBody>
          <a:bodyPr vert="horz" lIns="91440" tIns="45720" rIns="91440" bIns="45720" rtlCol="0" anchor="ctr">
            <a:normAutofit fontScale="90000" lnSpcReduction="20000"/>
          </a:bodyPr>
          <a:lstStyle>
            <a:lvl1pPr algn="l" defTabSz="457200" rtl="0" eaLnBrk="1" latinLnBrk="0" hangingPunct="1">
              <a:spcBef>
                <a:spcPct val="0"/>
              </a:spcBef>
              <a:buNone/>
              <a:defRPr sz="2200" b="0" i="0" kern="1200">
                <a:solidFill>
                  <a:schemeClr val="bg1"/>
                </a:solidFill>
                <a:latin typeface="Arial Bold"/>
                <a:ea typeface="+mj-ea"/>
                <a:cs typeface="Arial Bold"/>
              </a:defRPr>
            </a:lvl1pPr>
          </a:lstStyle>
          <a:p>
            <a:r>
              <a:rPr lang="es-ES" sz="2400">
                <a:solidFill>
                  <a:srgbClr val="FFFFFF"/>
                </a:solidFill>
                <a:latin typeface="Fiba" panose="02010500040101020104" pitchFamily="2" charset="0"/>
                <a:ea typeface="+mn-ea"/>
                <a:cs typeface="+mn-cs"/>
              </a:rPr>
              <a:t>ART. 37  unsportsmanlike foul</a:t>
            </a:r>
            <a:br>
              <a:rPr lang="es-ES" sz="2400">
                <a:solidFill>
                  <a:srgbClr val="FFFFFF"/>
                </a:solidFill>
                <a:latin typeface="Fiba" panose="02010500040101020104" pitchFamily="2" charset="0"/>
                <a:ea typeface="+mn-ea"/>
                <a:cs typeface="+mn-cs"/>
              </a:rPr>
            </a:br>
            <a:r>
              <a:rPr lang="es-ES" sz="2400">
                <a:solidFill>
                  <a:srgbClr val="FFFFFF"/>
                </a:solidFill>
                <a:latin typeface="Fiba" panose="02010500040101020104" pitchFamily="2" charset="0"/>
                <a:ea typeface="+mn-ea"/>
                <a:cs typeface="+mn-cs"/>
              </a:rPr>
              <a:t>criteria 4</a:t>
            </a:r>
            <a:endParaRPr lang="es-ES_tradnl" sz="2400">
              <a:solidFill>
                <a:srgbClr val="FFFFFF"/>
              </a:solidFill>
              <a:latin typeface="Fiba" panose="02010500040101020104" pitchFamily="2" charset="0"/>
              <a:ea typeface="+mn-ea"/>
              <a:cs typeface="+mn-cs"/>
            </a:endParaRPr>
          </a:p>
        </p:txBody>
      </p:sp>
      <p:sp>
        <p:nvSpPr>
          <p:cNvPr id="6" name="Rectángulo: esquinas redondeadas 5"/>
          <p:cNvSpPr/>
          <p:nvPr/>
        </p:nvSpPr>
        <p:spPr>
          <a:xfrm>
            <a:off x="457200" y="1490888"/>
            <a:ext cx="1032983" cy="1002930"/>
          </a:xfrm>
          <a:prstGeom prst="roundRect">
            <a:avLst/>
          </a:prstGeom>
          <a:solidFill>
            <a:srgbClr val="8C0A3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6000">
                <a:latin typeface="Fiba" panose="02010500040101020104" pitchFamily="2" charset="0"/>
              </a:rPr>
              <a:t>C4</a:t>
            </a:r>
            <a:endParaRPr lang="es-ES_tradnl" sz="6000">
              <a:latin typeface="Fiba" panose="02010500040101020104" pitchFamily="2" charset="0"/>
            </a:endParaRPr>
          </a:p>
        </p:txBody>
      </p:sp>
      <p:cxnSp>
        <p:nvCxnSpPr>
          <p:cNvPr id="11" name="Conector recto 10"/>
          <p:cNvCxnSpPr>
            <a:cxnSpLocks/>
          </p:cNvCxnSpPr>
          <p:nvPr/>
        </p:nvCxnSpPr>
        <p:spPr>
          <a:xfrm flipV="1">
            <a:off x="7341176" y="4062845"/>
            <a:ext cx="0" cy="1891147"/>
          </a:xfrm>
          <a:prstGeom prst="line">
            <a:avLst/>
          </a:prstGeom>
          <a:ln w="38100">
            <a:solidFill>
              <a:srgbClr val="FFFF00"/>
            </a:solidFill>
            <a:prstDash val="sysDash"/>
          </a:ln>
        </p:spPr>
        <p:style>
          <a:lnRef idx="2">
            <a:schemeClr val="accent1"/>
          </a:lnRef>
          <a:fillRef idx="0">
            <a:schemeClr val="accent1"/>
          </a:fillRef>
          <a:effectRef idx="1">
            <a:schemeClr val="accent1"/>
          </a:effectRef>
          <a:fontRef idx="minor">
            <a:schemeClr val="tx1"/>
          </a:fontRef>
        </p:style>
      </p:cxnSp>
      <p:pic>
        <p:nvPicPr>
          <p:cNvPr id="3" name="Imagen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2407" y="3781476"/>
            <a:ext cx="5469705" cy="2646898"/>
          </a:xfrm>
          <a:prstGeom prst="rect">
            <a:avLst/>
          </a:prstGeom>
        </p:spPr>
      </p:pic>
      <p:cxnSp>
        <p:nvCxnSpPr>
          <p:cNvPr id="17" name="Conector: curvado 16"/>
          <p:cNvCxnSpPr>
            <a:cxnSpLocks/>
          </p:cNvCxnSpPr>
          <p:nvPr/>
        </p:nvCxnSpPr>
        <p:spPr>
          <a:xfrm flipV="1">
            <a:off x="1610590" y="5349782"/>
            <a:ext cx="3491346" cy="312678"/>
          </a:xfrm>
          <a:prstGeom prst="curvedConnector3">
            <a:avLst>
              <a:gd name="adj1" fmla="val 50000"/>
            </a:avLst>
          </a:prstGeom>
          <a:ln w="38100">
            <a:solidFill>
              <a:srgbClr val="FFFF00"/>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9" name="Rectángulo: esquinas redondeadas 8"/>
          <p:cNvSpPr/>
          <p:nvPr/>
        </p:nvSpPr>
        <p:spPr>
          <a:xfrm>
            <a:off x="1756063" y="1526431"/>
            <a:ext cx="6691745" cy="1561468"/>
          </a:xfrm>
          <a:prstGeom prst="roundRect">
            <a:avLst/>
          </a:prstGeom>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rtlCol="0" anchor="ctr"/>
          <a:lstStyle/>
          <a:p>
            <a:pPr marL="93663" lvl="1" algn="just"/>
            <a:r>
              <a:rPr lang="en-GB" u="sng" dirty="0" smtClean="0"/>
              <a:t>Example C4.5</a:t>
            </a:r>
          </a:p>
          <a:p>
            <a:pPr marL="93663" lvl="1" algn="just"/>
            <a:r>
              <a:rPr lang="en-GB" dirty="0" smtClean="0"/>
              <a:t>The contact is obviously laterally and therefore is no defensive player between the offensive player and the opponent’s basket and </a:t>
            </a:r>
            <a:r>
              <a:rPr lang="en-GB" b="1" u="sng" dirty="0" smtClean="0"/>
              <a:t>an UF</a:t>
            </a:r>
            <a:r>
              <a:rPr lang="en-GB" dirty="0" smtClean="0"/>
              <a:t> should be called.  Note the correct technique to make the call </a:t>
            </a:r>
            <a:r>
              <a:rPr lang="mr-IN" dirty="0" smtClean="0"/>
              <a:t>–</a:t>
            </a:r>
            <a:r>
              <a:rPr lang="en-GB" dirty="0" smtClean="0"/>
              <a:t> analyse </a:t>
            </a:r>
            <a:r>
              <a:rPr lang="mr-IN" dirty="0" smtClean="0"/>
              <a:t>–</a:t>
            </a:r>
            <a:r>
              <a:rPr lang="en-GB" dirty="0" smtClean="0"/>
              <a:t> call normal foul </a:t>
            </a:r>
            <a:r>
              <a:rPr lang="mr-IN" dirty="0" smtClean="0"/>
              <a:t>–</a:t>
            </a:r>
            <a:r>
              <a:rPr lang="en-GB" dirty="0" smtClean="0"/>
              <a:t> upgrade to UF.</a:t>
            </a:r>
            <a:endParaRPr lang="en-GB" sz="1600" dirty="0" smtClean="0"/>
          </a:p>
        </p:txBody>
      </p:sp>
      <p:pic>
        <p:nvPicPr>
          <p:cNvPr id="10" name="Kuva 9"/>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688325" y="3124754"/>
            <a:ext cx="869617" cy="938091"/>
          </a:xfrm>
          <a:prstGeom prst="rect">
            <a:avLst/>
          </a:prstGeom>
        </p:spPr>
      </p:pic>
    </p:spTree>
    <p:extLst>
      <p:ext uri="{BB962C8B-B14F-4D97-AF65-F5344CB8AC3E}">
        <p14:creationId xmlns:p14="http://schemas.microsoft.com/office/powerpoint/2010/main" val="38741663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700338" y="3485741"/>
            <a:ext cx="3379198" cy="3094624"/>
          </a:xfrm>
          <a:prstGeom prst="rect">
            <a:avLst/>
          </a:prstGeom>
          <a:ln>
            <a:noFill/>
          </a:ln>
          <a:effectLst>
            <a:softEdge rad="112500"/>
          </a:effectLst>
        </p:spPr>
      </p:pic>
      <p:sp>
        <p:nvSpPr>
          <p:cNvPr id="5" name="Título 3"/>
          <p:cNvSpPr txBox="1">
            <a:spLocks/>
          </p:cNvSpPr>
          <p:nvPr/>
        </p:nvSpPr>
        <p:spPr>
          <a:xfrm>
            <a:off x="457200" y="287526"/>
            <a:ext cx="8229600" cy="637987"/>
          </a:xfrm>
          <a:prstGeom prst="rect">
            <a:avLst/>
          </a:prstGeom>
        </p:spPr>
        <p:txBody>
          <a:bodyPr vert="horz" lIns="91440" tIns="45720" rIns="91440" bIns="45720" rtlCol="0" anchor="ctr">
            <a:normAutofit fontScale="90000" lnSpcReduction="20000"/>
          </a:bodyPr>
          <a:lstStyle>
            <a:lvl1pPr algn="l" defTabSz="457200" rtl="0" eaLnBrk="1" latinLnBrk="0" hangingPunct="1">
              <a:spcBef>
                <a:spcPct val="0"/>
              </a:spcBef>
              <a:buNone/>
              <a:defRPr sz="2200" b="0" i="0" kern="1200">
                <a:solidFill>
                  <a:schemeClr val="bg1"/>
                </a:solidFill>
                <a:latin typeface="Arial Bold"/>
                <a:ea typeface="+mj-ea"/>
                <a:cs typeface="Arial Bold"/>
              </a:defRPr>
            </a:lvl1pPr>
          </a:lstStyle>
          <a:p>
            <a:r>
              <a:rPr lang="es-ES" sz="2400">
                <a:solidFill>
                  <a:srgbClr val="FFFFFF"/>
                </a:solidFill>
                <a:latin typeface="Fiba" panose="02010500040101020104" pitchFamily="2" charset="0"/>
                <a:ea typeface="+mn-ea"/>
                <a:cs typeface="+mn-cs"/>
              </a:rPr>
              <a:t>ART. 37  </a:t>
            </a:r>
            <a:r>
              <a:rPr lang="es-ES" sz="2400" err="1">
                <a:solidFill>
                  <a:srgbClr val="FFFFFF"/>
                </a:solidFill>
                <a:latin typeface="Fiba" panose="02010500040101020104" pitchFamily="2" charset="0"/>
                <a:ea typeface="+mn-ea"/>
                <a:cs typeface="+mn-cs"/>
              </a:rPr>
              <a:t>unsportsmanlike</a:t>
            </a:r>
            <a:r>
              <a:rPr lang="es-ES" sz="2400">
                <a:solidFill>
                  <a:srgbClr val="FFFFFF"/>
                </a:solidFill>
                <a:latin typeface="Fiba" panose="02010500040101020104" pitchFamily="2" charset="0"/>
                <a:ea typeface="+mn-ea"/>
                <a:cs typeface="+mn-cs"/>
              </a:rPr>
              <a:t> foul</a:t>
            </a:r>
            <a:br>
              <a:rPr lang="es-ES" sz="2400">
                <a:solidFill>
                  <a:srgbClr val="FFFFFF"/>
                </a:solidFill>
                <a:latin typeface="Fiba" panose="02010500040101020104" pitchFamily="2" charset="0"/>
                <a:ea typeface="+mn-ea"/>
                <a:cs typeface="+mn-cs"/>
              </a:rPr>
            </a:br>
            <a:r>
              <a:rPr lang="es-ES" sz="2400">
                <a:solidFill>
                  <a:srgbClr val="FFFFFF"/>
                </a:solidFill>
                <a:latin typeface="Fiba" panose="02010500040101020104" pitchFamily="2" charset="0"/>
                <a:ea typeface="+mn-ea"/>
                <a:cs typeface="+mn-cs"/>
              </a:rPr>
              <a:t>criteria 4</a:t>
            </a:r>
            <a:endParaRPr lang="es-ES_tradnl" sz="2400">
              <a:solidFill>
                <a:srgbClr val="FFFFFF"/>
              </a:solidFill>
              <a:latin typeface="Fiba" panose="02010500040101020104" pitchFamily="2" charset="0"/>
              <a:ea typeface="+mn-ea"/>
              <a:cs typeface="+mn-cs"/>
            </a:endParaRPr>
          </a:p>
        </p:txBody>
      </p:sp>
      <p:sp>
        <p:nvSpPr>
          <p:cNvPr id="6" name="Rectángulo: esquinas redondeadas 5"/>
          <p:cNvSpPr/>
          <p:nvPr/>
        </p:nvSpPr>
        <p:spPr>
          <a:xfrm>
            <a:off x="457200" y="1490888"/>
            <a:ext cx="1032983" cy="1002930"/>
          </a:xfrm>
          <a:prstGeom prst="roundRect">
            <a:avLst/>
          </a:prstGeom>
          <a:solidFill>
            <a:srgbClr val="8C0A3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6000">
                <a:latin typeface="Fiba" panose="02010500040101020104" pitchFamily="2" charset="0"/>
              </a:rPr>
              <a:t>C4</a:t>
            </a:r>
            <a:endParaRPr lang="es-ES_tradnl" sz="6000">
              <a:latin typeface="Fiba" panose="02010500040101020104" pitchFamily="2" charset="0"/>
            </a:endParaRPr>
          </a:p>
        </p:txBody>
      </p:sp>
      <p:cxnSp>
        <p:nvCxnSpPr>
          <p:cNvPr id="17" name="Conector: curvado 16"/>
          <p:cNvCxnSpPr>
            <a:cxnSpLocks/>
          </p:cNvCxnSpPr>
          <p:nvPr/>
        </p:nvCxnSpPr>
        <p:spPr>
          <a:xfrm rot="16200000" flipV="1">
            <a:off x="3658556" y="5337947"/>
            <a:ext cx="1654628" cy="531219"/>
          </a:xfrm>
          <a:prstGeom prst="curvedConnector3">
            <a:avLst>
              <a:gd name="adj1" fmla="val 50000"/>
            </a:avLst>
          </a:prstGeom>
          <a:ln w="38100">
            <a:solidFill>
              <a:srgbClr val="FFFF00"/>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14" name="Elipse 13"/>
          <p:cNvSpPr/>
          <p:nvPr/>
        </p:nvSpPr>
        <p:spPr>
          <a:xfrm>
            <a:off x="3364580" y="4308252"/>
            <a:ext cx="899941" cy="935979"/>
          </a:xfrm>
          <a:prstGeom prst="ellipse">
            <a:avLst/>
          </a:prstGeom>
          <a:noFill/>
          <a:ln w="28575">
            <a:solidFill>
              <a:srgbClr val="FFFF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8" name="Rectángulo: esquinas redondeadas 7"/>
          <p:cNvSpPr/>
          <p:nvPr/>
        </p:nvSpPr>
        <p:spPr>
          <a:xfrm>
            <a:off x="1756064" y="1490887"/>
            <a:ext cx="6691745" cy="1845359"/>
          </a:xfrm>
          <a:prstGeom prst="roundRect">
            <a:avLst/>
          </a:prstGeom>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rtlCol="0" anchor="ctr"/>
          <a:lstStyle/>
          <a:p>
            <a:pPr marL="93663" lvl="1" algn="just"/>
            <a:r>
              <a:rPr lang="en-US" u="sng" dirty="0" smtClean="0"/>
              <a:t>Example C4.6</a:t>
            </a:r>
          </a:p>
          <a:p>
            <a:pPr marL="93663" lvl="1" algn="just"/>
            <a:r>
              <a:rPr lang="en-US" dirty="0" smtClean="0"/>
              <a:t>We </a:t>
            </a:r>
            <a:r>
              <a:rPr lang="en-US" dirty="0"/>
              <a:t>must identify when contact </a:t>
            </a:r>
            <a:r>
              <a:rPr lang="en-US" dirty="0" smtClean="0"/>
              <a:t>occurs. There </a:t>
            </a:r>
            <a:r>
              <a:rPr lang="en-GB" dirty="0" smtClean="0"/>
              <a:t>is </a:t>
            </a:r>
            <a:r>
              <a:rPr lang="en-GB" dirty="0"/>
              <a:t>no defensive player between the offensive player and the opponent’s </a:t>
            </a:r>
            <a:r>
              <a:rPr lang="en-GB" dirty="0" smtClean="0"/>
              <a:t>basket</a:t>
            </a:r>
            <a:r>
              <a:rPr lang="en-US" dirty="0"/>
              <a:t> </a:t>
            </a:r>
            <a:r>
              <a:rPr lang="en-US" dirty="0" smtClean="0"/>
              <a:t>and the illegal contact is by defensive player from behind or laterally, when the offensive player is still dribbling. </a:t>
            </a:r>
            <a:r>
              <a:rPr lang="en-US" b="1" u="sng" dirty="0" smtClean="0"/>
              <a:t>This is an UF</a:t>
            </a:r>
            <a:r>
              <a:rPr lang="en-US" dirty="0" smtClean="0"/>
              <a:t>. Referee incorrectly calls a normal foul</a:t>
            </a:r>
            <a:endParaRPr lang="es-ES_tradnl" sz="1600" dirty="0"/>
          </a:p>
        </p:txBody>
      </p:sp>
      <p:pic>
        <p:nvPicPr>
          <p:cNvPr id="9" name="Kuva 8"/>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079536" y="3485741"/>
            <a:ext cx="869617" cy="938091"/>
          </a:xfrm>
          <a:prstGeom prst="rect">
            <a:avLst/>
          </a:prstGeom>
        </p:spPr>
      </p:pic>
    </p:spTree>
    <p:extLst>
      <p:ext uri="{BB962C8B-B14F-4D97-AF65-F5344CB8AC3E}">
        <p14:creationId xmlns:p14="http://schemas.microsoft.com/office/powerpoint/2010/main" val="40674657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87526"/>
            <a:ext cx="8229600" cy="637987"/>
          </a:xfrm>
        </p:spPr>
        <p:txBody>
          <a:bodyPr>
            <a:normAutofit fontScale="90000"/>
          </a:bodyPr>
          <a:lstStyle/>
          <a:p>
            <a:r>
              <a:rPr lang="es-ES" sz="2400">
                <a:solidFill>
                  <a:srgbClr val="FFFFFF"/>
                </a:solidFill>
                <a:latin typeface="Fiba" panose="02010500040101020104" pitchFamily="2" charset="0"/>
                <a:ea typeface="+mn-ea"/>
                <a:cs typeface="+mn-cs"/>
              </a:rPr>
              <a:t>ART. 37  </a:t>
            </a:r>
            <a:r>
              <a:rPr lang="es-ES" sz="2400" err="1">
                <a:solidFill>
                  <a:srgbClr val="FFFFFF"/>
                </a:solidFill>
                <a:latin typeface="Fiba" panose="02010500040101020104" pitchFamily="2" charset="0"/>
                <a:ea typeface="+mn-ea"/>
                <a:cs typeface="+mn-cs"/>
              </a:rPr>
              <a:t>unsportsmanlike</a:t>
            </a:r>
            <a:r>
              <a:rPr lang="es-ES" sz="2400">
                <a:solidFill>
                  <a:srgbClr val="FFFFFF"/>
                </a:solidFill>
                <a:latin typeface="Fiba" panose="02010500040101020104" pitchFamily="2" charset="0"/>
                <a:ea typeface="+mn-ea"/>
                <a:cs typeface="+mn-cs"/>
              </a:rPr>
              <a:t> </a:t>
            </a:r>
            <a:r>
              <a:rPr lang="es-ES" sz="2400" err="1">
                <a:solidFill>
                  <a:srgbClr val="FFFFFF"/>
                </a:solidFill>
                <a:latin typeface="Fiba" panose="02010500040101020104" pitchFamily="2" charset="0"/>
                <a:ea typeface="+mn-ea"/>
                <a:cs typeface="+mn-cs"/>
              </a:rPr>
              <a:t>foul</a:t>
            </a:r>
            <a:r>
              <a:rPr lang="es-ES" sz="2400">
                <a:solidFill>
                  <a:srgbClr val="FFFFFF"/>
                </a:solidFill>
                <a:latin typeface="Fiba" panose="02010500040101020104" pitchFamily="2" charset="0"/>
                <a:ea typeface="+mn-ea"/>
                <a:cs typeface="+mn-cs"/>
              </a:rPr>
              <a:t/>
            </a:r>
            <a:br>
              <a:rPr lang="es-ES" sz="2400">
                <a:solidFill>
                  <a:srgbClr val="FFFFFF"/>
                </a:solidFill>
                <a:latin typeface="Fiba" panose="02010500040101020104" pitchFamily="2" charset="0"/>
                <a:ea typeface="+mn-ea"/>
                <a:cs typeface="+mn-cs"/>
              </a:rPr>
            </a:br>
            <a:r>
              <a:rPr lang="es-ES" sz="2400" err="1">
                <a:solidFill>
                  <a:srgbClr val="FFFFFF"/>
                </a:solidFill>
                <a:latin typeface="Fiba" panose="02010500040101020104" pitchFamily="2" charset="0"/>
                <a:ea typeface="+mn-ea"/>
                <a:cs typeface="+mn-cs"/>
              </a:rPr>
              <a:t>criteria</a:t>
            </a:r>
            <a:r>
              <a:rPr lang="es-ES" sz="2400">
                <a:solidFill>
                  <a:srgbClr val="FFFFFF"/>
                </a:solidFill>
                <a:latin typeface="Fiba" panose="02010500040101020104" pitchFamily="2" charset="0"/>
                <a:ea typeface="+mn-ea"/>
                <a:cs typeface="+mn-cs"/>
              </a:rPr>
              <a:t> 5</a:t>
            </a:r>
            <a:endParaRPr lang="es-ES_tradnl" sz="2400">
              <a:solidFill>
                <a:srgbClr val="FFFFFF"/>
              </a:solidFill>
              <a:latin typeface="Fiba" panose="02010500040101020104" pitchFamily="2" charset="0"/>
              <a:ea typeface="+mn-ea"/>
              <a:cs typeface="+mn-cs"/>
            </a:endParaRPr>
          </a:p>
        </p:txBody>
      </p:sp>
      <p:sp>
        <p:nvSpPr>
          <p:cNvPr id="8" name="Rectángulo: esquinas redondeadas 7"/>
          <p:cNvSpPr/>
          <p:nvPr/>
        </p:nvSpPr>
        <p:spPr>
          <a:xfrm>
            <a:off x="457200" y="1490887"/>
            <a:ext cx="1032983" cy="4430941"/>
          </a:xfrm>
          <a:prstGeom prst="roundRect">
            <a:avLst/>
          </a:prstGeom>
          <a:solidFill>
            <a:srgbClr val="8C0A3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6000">
                <a:latin typeface="Fiba" panose="02010500040101020104" pitchFamily="2" charset="0"/>
              </a:rPr>
              <a:t>C5</a:t>
            </a:r>
            <a:endParaRPr lang="es-ES_tradnl" sz="6000">
              <a:latin typeface="Fiba" panose="02010500040101020104" pitchFamily="2" charset="0"/>
            </a:endParaRPr>
          </a:p>
        </p:txBody>
      </p:sp>
      <p:sp>
        <p:nvSpPr>
          <p:cNvPr id="5" name="Rectángulo: esquinas redondeadas 4"/>
          <p:cNvSpPr/>
          <p:nvPr/>
        </p:nvSpPr>
        <p:spPr>
          <a:xfrm>
            <a:off x="1725981" y="2182482"/>
            <a:ext cx="6691745" cy="3047749"/>
          </a:xfrm>
          <a:prstGeom prst="roundRect">
            <a:avLst/>
          </a:prstGeom>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rtlCol="0" anchor="ctr"/>
          <a:lstStyle/>
          <a:p>
            <a:pPr marL="93663" lvl="1" algn="just"/>
            <a:r>
              <a:rPr lang="en-GB" sz="2400">
                <a:latin typeface="Univers 57 Condensed" charset="0"/>
                <a:ea typeface="Univers 57 Condensed" charset="0"/>
                <a:cs typeface="Univers 57 Condensed" charset="0"/>
              </a:rPr>
              <a:t>Contact by the defensive player on an opponent on the court during the last 2 minutes in the fourth period and in each extra period, when the ball is out-of-bounds for a throw-in and still in the hands of the official or at the disposal of the player taking the throw-in</a:t>
            </a:r>
            <a:r>
              <a:rPr lang="en-GB">
                <a:latin typeface="Univers 57 Condensed" charset="0"/>
                <a:ea typeface="Univers 57 Condensed" charset="0"/>
                <a:cs typeface="Univers 57 Condensed" charset="0"/>
              </a:rPr>
              <a:t>.</a:t>
            </a:r>
            <a:endParaRPr lang="es-ES_tradnl" sz="900"/>
          </a:p>
        </p:txBody>
      </p:sp>
    </p:spTree>
    <p:extLst>
      <p:ext uri="{BB962C8B-B14F-4D97-AF65-F5344CB8AC3E}">
        <p14:creationId xmlns:p14="http://schemas.microsoft.com/office/powerpoint/2010/main" val="39754505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87526"/>
            <a:ext cx="8229600" cy="637987"/>
          </a:xfrm>
        </p:spPr>
        <p:txBody>
          <a:bodyPr/>
          <a:lstStyle/>
          <a:p>
            <a:r>
              <a:rPr lang="es-ES" sz="2400" dirty="0">
                <a:solidFill>
                  <a:srgbClr val="FFFFFF"/>
                </a:solidFill>
                <a:latin typeface="Fiba" panose="02010500040101020104" pitchFamily="2" charset="0"/>
                <a:ea typeface="+mn-ea"/>
                <a:cs typeface="+mn-cs"/>
              </a:rPr>
              <a:t>ART. 37  </a:t>
            </a:r>
            <a:r>
              <a:rPr lang="es-ES" sz="2400" dirty="0" err="1">
                <a:solidFill>
                  <a:srgbClr val="FFFFFF"/>
                </a:solidFill>
                <a:latin typeface="Fiba" panose="02010500040101020104" pitchFamily="2" charset="0"/>
                <a:ea typeface="+mn-ea"/>
                <a:cs typeface="+mn-cs"/>
              </a:rPr>
              <a:t>unsportsmanlike</a:t>
            </a:r>
            <a:r>
              <a:rPr lang="es-ES" sz="2400">
                <a:solidFill>
                  <a:srgbClr val="FFFFFF"/>
                </a:solidFill>
                <a:latin typeface="Fiba" panose="02010500040101020104" pitchFamily="2" charset="0"/>
                <a:ea typeface="+mn-ea"/>
                <a:cs typeface="+mn-cs"/>
              </a:rPr>
              <a:t> </a:t>
            </a:r>
            <a:r>
              <a:rPr lang="es-ES" sz="2400" err="1">
                <a:solidFill>
                  <a:srgbClr val="FFFFFF"/>
                </a:solidFill>
                <a:latin typeface="Fiba" panose="02010500040101020104" pitchFamily="2" charset="0"/>
                <a:ea typeface="+mn-ea"/>
                <a:cs typeface="+mn-cs"/>
              </a:rPr>
              <a:t>foul</a:t>
            </a:r>
            <a:endParaRPr lang="es-ES_tradnl" sz="2400">
              <a:solidFill>
                <a:srgbClr val="FFFFFF"/>
              </a:solidFill>
              <a:latin typeface="Fiba" panose="02010500040101020104" pitchFamily="2" charset="0"/>
              <a:ea typeface="+mn-ea"/>
              <a:cs typeface="+mn-cs"/>
            </a:endParaRPr>
          </a:p>
        </p:txBody>
      </p:sp>
      <p:sp>
        <p:nvSpPr>
          <p:cNvPr id="5" name="Marcador de contenido 4"/>
          <p:cNvSpPr>
            <a:spLocks noGrp="1"/>
          </p:cNvSpPr>
          <p:nvPr>
            <p:ph idx="1"/>
          </p:nvPr>
        </p:nvSpPr>
        <p:spPr>
          <a:xfrm>
            <a:off x="457200" y="1275671"/>
            <a:ext cx="7758113" cy="6025241"/>
          </a:xfrm>
        </p:spPr>
        <p:txBody>
          <a:bodyPr>
            <a:normAutofit fontScale="70000" lnSpcReduction="20000"/>
          </a:bodyPr>
          <a:lstStyle/>
          <a:p>
            <a:pPr marL="623888" lvl="0" indent="-623888" defTabSz="914400" eaLnBrk="0" fontAlgn="base" hangingPunct="0">
              <a:spcBef>
                <a:spcPct val="0"/>
              </a:spcBef>
              <a:spcAft>
                <a:spcPct val="0"/>
              </a:spcAft>
              <a:buNone/>
              <a:tabLst>
                <a:tab pos="2041525" algn="ctr"/>
              </a:tabLst>
            </a:pPr>
            <a:endParaRPr lang="en-GB" altLang="es-ES_tradnl" sz="1600" dirty="0">
              <a:solidFill>
                <a:srgbClr val="000000"/>
              </a:solidFill>
              <a:latin typeface="Arial" panose="020B0604020202020204" pitchFamily="34" charset="0"/>
              <a:ea typeface="Times New Roman" panose="02020603050405020304" pitchFamily="18" charset="0"/>
            </a:endParaRPr>
          </a:p>
          <a:p>
            <a:pPr marL="0" indent="0">
              <a:buNone/>
            </a:pPr>
            <a:r>
              <a:rPr lang="en-GB" sz="2600" b="1" dirty="0">
                <a:latin typeface="Univers 57 Condensed" charset="0"/>
                <a:ea typeface="Univers 57 Condensed" charset="0"/>
                <a:cs typeface="Univers 57 Condensed" charset="0"/>
              </a:rPr>
              <a:t>Art. 37 Unsportsmanlike foul </a:t>
            </a:r>
            <a:endParaRPr lang="en-GB" sz="2600" b="1" dirty="0" smtClean="0">
              <a:latin typeface="Univers 57 Condensed" charset="0"/>
              <a:ea typeface="Univers 57 Condensed" charset="0"/>
              <a:cs typeface="Univers 57 Condensed" charset="0"/>
            </a:endParaRPr>
          </a:p>
          <a:p>
            <a:pPr marL="0" indent="0">
              <a:buNone/>
            </a:pPr>
            <a:endParaRPr lang="en-GB" sz="2100" b="1" dirty="0">
              <a:latin typeface="Univers 57 Condensed" charset="0"/>
              <a:ea typeface="Univers 57 Condensed" charset="0"/>
              <a:cs typeface="Univers 57 Condensed" charset="0"/>
            </a:endParaRPr>
          </a:p>
          <a:p>
            <a:pPr marL="0" indent="0" algn="just">
              <a:buNone/>
            </a:pPr>
            <a:r>
              <a:rPr lang="en-GB" sz="2600" dirty="0">
                <a:latin typeface="Univers 57 Condensed" charset="0"/>
                <a:ea typeface="Univers 57 Condensed" charset="0"/>
                <a:cs typeface="Univers 57 Condensed" charset="0"/>
              </a:rPr>
              <a:t>37.1. Definition </a:t>
            </a:r>
          </a:p>
          <a:p>
            <a:pPr marL="0" indent="0" algn="just">
              <a:buNone/>
            </a:pPr>
            <a:endParaRPr lang="en-GB" sz="2600" dirty="0">
              <a:latin typeface="Univers 57 Condensed" charset="0"/>
              <a:ea typeface="Univers 57 Condensed" charset="0"/>
              <a:cs typeface="Univers 57 Condensed" charset="0"/>
            </a:endParaRPr>
          </a:p>
          <a:p>
            <a:pPr marL="0" indent="0" algn="just">
              <a:buNone/>
            </a:pPr>
            <a:r>
              <a:rPr lang="en-GB" sz="2600" dirty="0">
                <a:latin typeface="Univers 57 Condensed" charset="0"/>
                <a:ea typeface="Univers 57 Condensed" charset="0"/>
                <a:cs typeface="Univers 57 Condensed" charset="0"/>
              </a:rPr>
              <a:t>37.1.1. An unsportsmanlike foul is a player contact foul which, in the judgement of an official is: </a:t>
            </a:r>
          </a:p>
          <a:p>
            <a:pPr marL="571500" lvl="1" indent="-171450" algn="just">
              <a:buFont typeface="Arial" charset="0"/>
              <a:buChar char="•"/>
            </a:pPr>
            <a:r>
              <a:rPr lang="en-GB" sz="2600" dirty="0">
                <a:latin typeface="Univers 57 Condensed" charset="0"/>
                <a:ea typeface="Univers 57 Condensed" charset="0"/>
                <a:cs typeface="Univers 57 Condensed" charset="0"/>
              </a:rPr>
              <a:t>Not a legitimate attempt to play the ball within the spirit and intent of the rules </a:t>
            </a:r>
          </a:p>
          <a:p>
            <a:pPr marL="571500" lvl="1" indent="-171450" algn="just">
              <a:buFont typeface="Arial" charset="0"/>
              <a:buChar char="•"/>
            </a:pPr>
            <a:r>
              <a:rPr lang="en-GB" sz="2600" dirty="0">
                <a:latin typeface="Univers 57 Condensed" charset="0"/>
                <a:ea typeface="Univers 57 Condensed" charset="0"/>
                <a:cs typeface="Univers 57 Condensed" charset="0"/>
              </a:rPr>
              <a:t>Excessive, hard contact caused by a player in an effort to play the ball </a:t>
            </a:r>
            <a:r>
              <a:rPr lang="en-GB" sz="2600" b="1" u="sng" dirty="0">
                <a:solidFill>
                  <a:srgbClr val="FF0000"/>
                </a:solidFill>
                <a:latin typeface="Univers 57 Condensed" charset="0"/>
                <a:ea typeface="Univers 57 Condensed" charset="0"/>
                <a:cs typeface="Univers 57 Condensed" charset="0"/>
              </a:rPr>
              <a:t>or an opponent</a:t>
            </a:r>
            <a:r>
              <a:rPr lang="en-GB" sz="2600" dirty="0">
                <a:latin typeface="Univers 57 Condensed" charset="0"/>
                <a:ea typeface="Univers 57 Condensed" charset="0"/>
                <a:cs typeface="Univers 57 Condensed" charset="0"/>
              </a:rPr>
              <a:t>. </a:t>
            </a:r>
          </a:p>
          <a:p>
            <a:pPr marL="571500" lvl="1" indent="-171450" algn="just">
              <a:buFont typeface="Arial" charset="0"/>
              <a:buChar char="•"/>
            </a:pPr>
            <a:r>
              <a:rPr lang="en-US" sz="2600" b="1" dirty="0">
                <a:solidFill>
                  <a:srgbClr val="FF0000"/>
                </a:solidFill>
                <a:latin typeface="Univers 57 Condensed" charset="0"/>
              </a:rPr>
              <a:t>An unnecessary contact caused by defensive player in order to stop the progress of the offensive team in transition</a:t>
            </a:r>
          </a:p>
          <a:p>
            <a:pPr marL="542925" lvl="1" indent="0" algn="just">
              <a:buNone/>
            </a:pPr>
            <a:r>
              <a:rPr lang="en-GB" sz="2600" b="1" u="sng" dirty="0">
                <a:solidFill>
                  <a:srgbClr val="FF0000"/>
                </a:solidFill>
                <a:latin typeface="Univers 57 Condensed" charset="0"/>
                <a:ea typeface="Univers 57 Condensed" charset="0"/>
                <a:cs typeface="Univers 57 Condensed" charset="0"/>
              </a:rPr>
              <a:t>This applies until the offensive player begins his act of shooting.</a:t>
            </a:r>
          </a:p>
          <a:p>
            <a:pPr marL="571500" lvl="1" indent="-171450" algn="just">
              <a:buFont typeface="Arial" charset="0"/>
              <a:buChar char="•"/>
            </a:pPr>
            <a:r>
              <a:rPr lang="en-GB" sz="2600" dirty="0">
                <a:latin typeface="Univers 57 Condensed" charset="0"/>
                <a:ea typeface="Univers 57 Condensed" charset="0"/>
                <a:cs typeface="Univers 57 Condensed" charset="0"/>
              </a:rPr>
              <a:t>Contact by the defensive player from behind or laterally on an opponent in an attempt to stop the fast break and there is no defensive player between the offensive player and the opponent’s basket.</a:t>
            </a:r>
            <a:r>
              <a:rPr lang="fi-FI" sz="2600" dirty="0">
                <a:latin typeface="Univers 57 Condensed" charset="0"/>
                <a:ea typeface="Univers 57 Condensed" charset="0"/>
                <a:cs typeface="Univers 57 Condensed" charset="0"/>
              </a:rPr>
              <a:t> </a:t>
            </a:r>
          </a:p>
          <a:p>
            <a:pPr marL="400050" lvl="1" indent="0" algn="just">
              <a:buNone/>
            </a:pPr>
            <a:r>
              <a:rPr lang="en-GB" sz="2600" dirty="0">
                <a:latin typeface="Univers 57 Condensed" charset="0"/>
                <a:ea typeface="Univers 57 Condensed" charset="0"/>
                <a:cs typeface="Univers 57 Condensed" charset="0"/>
              </a:rPr>
              <a:t>    </a:t>
            </a:r>
            <a:r>
              <a:rPr lang="en-GB" sz="2600" b="1" u="sng" dirty="0">
                <a:solidFill>
                  <a:srgbClr val="FF0000"/>
                </a:solidFill>
                <a:latin typeface="Univers 57 Condensed" charset="0"/>
                <a:ea typeface="Univers 57 Condensed" charset="0"/>
                <a:cs typeface="Univers 57 Condensed" charset="0"/>
              </a:rPr>
              <a:t>This applies until the offensive player begins his act of shooting.</a:t>
            </a:r>
            <a:endParaRPr lang="fi-FI" sz="2600" b="1" u="sng" dirty="0">
              <a:solidFill>
                <a:srgbClr val="FF0000"/>
              </a:solidFill>
              <a:latin typeface="Univers 57 Condensed" charset="0"/>
              <a:ea typeface="Univers 57 Condensed" charset="0"/>
              <a:cs typeface="Univers 57 Condensed" charset="0"/>
            </a:endParaRPr>
          </a:p>
          <a:p>
            <a:pPr marL="571500" lvl="1" indent="-171450" algn="just">
              <a:buFont typeface="Arial" charset="0"/>
              <a:buChar char="•"/>
            </a:pPr>
            <a:r>
              <a:rPr lang="en-GB" sz="2600" dirty="0">
                <a:latin typeface="Univers 57 Condensed" charset="0"/>
                <a:ea typeface="Univers 57 Condensed" charset="0"/>
                <a:cs typeface="Univers 57 Condensed" charset="0"/>
              </a:rPr>
              <a:t>Contact by the defensive player on an opponent on the court during the last 2 minutes in the fourth period and in each extra period, when the ball is out-of-bounds for a throw-in and still in the hands of the official or at the disposal of the player taking the throw-in</a:t>
            </a:r>
            <a:r>
              <a:rPr lang="en-GB" sz="2300" dirty="0">
                <a:latin typeface="Univers 57 Condensed" charset="0"/>
                <a:ea typeface="Univers 57 Condensed" charset="0"/>
                <a:cs typeface="Univers 57 Condensed" charset="0"/>
              </a:rPr>
              <a:t>. </a:t>
            </a:r>
          </a:p>
          <a:p>
            <a:pPr marL="0" indent="0">
              <a:buNone/>
            </a:pPr>
            <a:r>
              <a:rPr lang="en-GB" sz="1900" dirty="0">
                <a:latin typeface="Univers 57 Condensed" charset="0"/>
                <a:ea typeface="Univers 57 Condensed" charset="0"/>
                <a:cs typeface="Univers 57 Condensed" charset="0"/>
              </a:rPr>
              <a:t/>
            </a:r>
            <a:br>
              <a:rPr lang="en-GB" sz="1900" dirty="0">
                <a:latin typeface="Univers 57 Condensed" charset="0"/>
                <a:ea typeface="Univers 57 Condensed" charset="0"/>
                <a:cs typeface="Univers 57 Condensed" charset="0"/>
              </a:rPr>
            </a:br>
            <a:endParaRPr lang="en-GB" sz="1100" dirty="0"/>
          </a:p>
          <a:p>
            <a:endParaRPr lang="es-ES_tradnl" sz="1000" dirty="0"/>
          </a:p>
        </p:txBody>
      </p:sp>
    </p:spTree>
    <p:extLst>
      <p:ext uri="{BB962C8B-B14F-4D97-AF65-F5344CB8AC3E}">
        <p14:creationId xmlns:p14="http://schemas.microsoft.com/office/powerpoint/2010/main" val="1254026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87526"/>
            <a:ext cx="8229600" cy="637987"/>
          </a:xfrm>
        </p:spPr>
        <p:txBody>
          <a:bodyPr>
            <a:normAutofit fontScale="90000"/>
          </a:bodyPr>
          <a:lstStyle/>
          <a:p>
            <a:r>
              <a:rPr lang="es-ES" sz="2400" dirty="0">
                <a:solidFill>
                  <a:srgbClr val="FFFFFF"/>
                </a:solidFill>
                <a:latin typeface="Fiba" panose="02010500040101020104" pitchFamily="2" charset="0"/>
              </a:rPr>
              <a:t>ART. 37  </a:t>
            </a:r>
            <a:r>
              <a:rPr lang="es-ES" sz="2400" dirty="0" err="1">
                <a:solidFill>
                  <a:srgbClr val="FFFFFF"/>
                </a:solidFill>
                <a:latin typeface="Fiba" panose="02010500040101020104" pitchFamily="2" charset="0"/>
              </a:rPr>
              <a:t>unsportsmanlike</a:t>
            </a:r>
            <a:r>
              <a:rPr lang="es-ES" sz="2400" dirty="0">
                <a:solidFill>
                  <a:srgbClr val="FFFFFF"/>
                </a:solidFill>
                <a:latin typeface="Fiba" panose="02010500040101020104" pitchFamily="2" charset="0"/>
              </a:rPr>
              <a:t> </a:t>
            </a:r>
            <a:r>
              <a:rPr lang="es-ES" sz="2400" dirty="0" err="1">
                <a:solidFill>
                  <a:srgbClr val="FFFFFF"/>
                </a:solidFill>
                <a:latin typeface="Fiba" panose="02010500040101020104" pitchFamily="2" charset="0"/>
              </a:rPr>
              <a:t>foul</a:t>
            </a:r>
            <a:r>
              <a:rPr lang="es-ES" sz="2400" dirty="0">
                <a:solidFill>
                  <a:srgbClr val="FFFFFF"/>
                </a:solidFill>
                <a:latin typeface="Fiba" panose="02010500040101020104" pitchFamily="2" charset="0"/>
              </a:rPr>
              <a:t/>
            </a:r>
            <a:br>
              <a:rPr lang="es-ES" sz="2400" dirty="0">
                <a:solidFill>
                  <a:srgbClr val="FFFFFF"/>
                </a:solidFill>
                <a:latin typeface="Fiba" panose="02010500040101020104" pitchFamily="2" charset="0"/>
              </a:rPr>
            </a:br>
            <a:r>
              <a:rPr lang="es-ES" sz="2400" dirty="0" err="1">
                <a:solidFill>
                  <a:srgbClr val="FFFFFF"/>
                </a:solidFill>
                <a:latin typeface="Fiba" panose="02010500040101020104" pitchFamily="2" charset="0"/>
                <a:ea typeface="+mn-ea"/>
                <a:cs typeface="+mn-cs"/>
              </a:rPr>
              <a:t>Criteria</a:t>
            </a:r>
            <a:r>
              <a:rPr lang="es-ES" sz="2400">
                <a:solidFill>
                  <a:srgbClr val="FFFFFF"/>
                </a:solidFill>
                <a:latin typeface="Fiba" panose="02010500040101020104" pitchFamily="2" charset="0"/>
                <a:ea typeface="+mn-ea"/>
                <a:cs typeface="+mn-cs"/>
              </a:rPr>
              <a:t> </a:t>
            </a:r>
            <a:r>
              <a:rPr lang="es-ES" sz="2400" smtClean="0">
                <a:solidFill>
                  <a:srgbClr val="FFFFFF"/>
                </a:solidFill>
                <a:latin typeface="Fiba" panose="02010500040101020104" pitchFamily="2" charset="0"/>
                <a:ea typeface="+mn-ea"/>
                <a:cs typeface="+mn-cs"/>
              </a:rPr>
              <a:t>4</a:t>
            </a:r>
            <a:endParaRPr lang="es-ES_tradnl" sz="2400">
              <a:solidFill>
                <a:srgbClr val="FFFFFF"/>
              </a:solidFill>
              <a:latin typeface="Fiba" panose="02010500040101020104" pitchFamily="2" charset="0"/>
              <a:ea typeface="+mn-ea"/>
              <a:cs typeface="+mn-cs"/>
            </a:endParaRPr>
          </a:p>
        </p:txBody>
      </p:sp>
      <p:sp>
        <p:nvSpPr>
          <p:cNvPr id="27" name="Rectángulo: esquinas redondeadas 26"/>
          <p:cNvSpPr/>
          <p:nvPr/>
        </p:nvSpPr>
        <p:spPr>
          <a:xfrm>
            <a:off x="214312" y="1805213"/>
            <a:ext cx="1032983" cy="1002930"/>
          </a:xfrm>
          <a:prstGeom prst="roundRect">
            <a:avLst/>
          </a:prstGeom>
          <a:solidFill>
            <a:srgbClr val="8C0A3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6000" dirty="0" smtClean="0">
                <a:latin typeface="Fiba" panose="02010500040101020104" pitchFamily="2" charset="0"/>
              </a:rPr>
              <a:t>C4</a:t>
            </a:r>
            <a:endParaRPr lang="es-ES_tradnl" sz="6000" dirty="0">
              <a:latin typeface="Fiba" panose="02010500040101020104" pitchFamily="2" charset="0"/>
            </a:endParaRPr>
          </a:p>
        </p:txBody>
      </p:sp>
      <p:sp>
        <p:nvSpPr>
          <p:cNvPr id="15" name="Rectángulo: esquinas redondeadas 14"/>
          <p:cNvSpPr/>
          <p:nvPr/>
        </p:nvSpPr>
        <p:spPr>
          <a:xfrm>
            <a:off x="1447589" y="1571625"/>
            <a:ext cx="7053473" cy="4643438"/>
          </a:xfrm>
          <a:prstGeom prst="roundRect">
            <a:avLst/>
          </a:prstGeom>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rtlCol="0" anchor="ctr"/>
          <a:lstStyle/>
          <a:p>
            <a:pPr indent="-57150" algn="just"/>
            <a:r>
              <a:rPr lang="en-GB" sz="2400" u="sng" dirty="0" smtClean="0">
                <a:solidFill>
                  <a:schemeClr val="tx1"/>
                </a:solidFill>
                <a:latin typeface="Univers 57 Condensed" charset="0"/>
                <a:ea typeface="Univers 57 Condensed" charset="0"/>
                <a:cs typeface="Univers 57 Condensed" charset="0"/>
              </a:rPr>
              <a:t>Principles to remember</a:t>
            </a:r>
          </a:p>
          <a:p>
            <a:pPr indent="-57150" algn="just"/>
            <a:endParaRPr lang="en-GB" sz="2400" u="sng" dirty="0" smtClean="0">
              <a:solidFill>
                <a:schemeClr val="tx1"/>
              </a:solidFill>
              <a:latin typeface="Univers 57 Condensed" charset="0"/>
              <a:ea typeface="Univers 57 Condensed" charset="0"/>
              <a:cs typeface="Univers 57 Condensed" charset="0"/>
            </a:endParaRPr>
          </a:p>
          <a:p>
            <a:pPr lvl="1" indent="-457200">
              <a:buFont typeface="+mj-lt"/>
              <a:buAutoNum type="arabicPeriod"/>
            </a:pPr>
            <a:r>
              <a:rPr lang="en-GB" sz="2400" dirty="0" smtClean="0">
                <a:solidFill>
                  <a:schemeClr val="tx1"/>
                </a:solidFill>
                <a:latin typeface="Univers 57 Condensed" charset="0"/>
                <a:ea typeface="Univers 57 Condensed" charset="0"/>
                <a:cs typeface="Univers 57 Condensed" charset="0"/>
              </a:rPr>
              <a:t>Last 2 minutes of the 4</a:t>
            </a:r>
            <a:r>
              <a:rPr lang="en-GB" sz="2400" baseline="30000" dirty="0" smtClean="0">
                <a:solidFill>
                  <a:schemeClr val="tx1"/>
                </a:solidFill>
                <a:latin typeface="Univers 57 Condensed" charset="0"/>
                <a:ea typeface="Univers 57 Condensed" charset="0"/>
                <a:cs typeface="Univers 57 Condensed" charset="0"/>
              </a:rPr>
              <a:t>th</a:t>
            </a:r>
            <a:r>
              <a:rPr lang="en-GB" sz="2400" dirty="0" smtClean="0">
                <a:solidFill>
                  <a:schemeClr val="tx1"/>
                </a:solidFill>
                <a:latin typeface="Univers 57 Condensed" charset="0"/>
                <a:ea typeface="Univers 57 Condensed" charset="0"/>
                <a:cs typeface="Univers 57 Condensed" charset="0"/>
              </a:rPr>
              <a:t> or extra period..</a:t>
            </a:r>
          </a:p>
          <a:p>
            <a:pPr lvl="1" indent="-457200">
              <a:buFont typeface="+mj-lt"/>
              <a:buAutoNum type="arabicPeriod"/>
            </a:pPr>
            <a:endParaRPr lang="en-GB" sz="2400" dirty="0" smtClean="0">
              <a:solidFill>
                <a:schemeClr val="tx1"/>
              </a:solidFill>
              <a:latin typeface="Univers 57 Condensed" charset="0"/>
              <a:ea typeface="Univers 57 Condensed" charset="0"/>
              <a:cs typeface="Univers 57 Condensed" charset="0"/>
            </a:endParaRPr>
          </a:p>
          <a:p>
            <a:pPr lvl="1" indent="-457200">
              <a:buFont typeface="+mj-lt"/>
              <a:buAutoNum type="arabicPeriod"/>
            </a:pPr>
            <a:r>
              <a:rPr lang="en-GB" sz="2400" dirty="0" smtClean="0">
                <a:solidFill>
                  <a:schemeClr val="tx1"/>
                </a:solidFill>
                <a:latin typeface="Univers 57 Condensed" charset="0"/>
                <a:ea typeface="Univers 57 Condensed" charset="0"/>
                <a:cs typeface="Univers 57 Condensed" charset="0"/>
              </a:rPr>
              <a:t>Ball is out-of-bounds for a throw-in</a:t>
            </a:r>
          </a:p>
          <a:p>
            <a:pPr lvl="1" indent="-457200">
              <a:buFont typeface="+mj-lt"/>
              <a:buAutoNum type="arabicPeriod"/>
            </a:pPr>
            <a:endParaRPr lang="en-GB" sz="2400" dirty="0" smtClean="0">
              <a:solidFill>
                <a:schemeClr val="tx1"/>
              </a:solidFill>
              <a:latin typeface="Univers 57 Condensed" charset="0"/>
              <a:ea typeface="Univers 57 Condensed" charset="0"/>
              <a:cs typeface="Univers 57 Condensed" charset="0"/>
            </a:endParaRPr>
          </a:p>
          <a:p>
            <a:pPr lvl="1" indent="-457200">
              <a:buFont typeface="+mj-lt"/>
              <a:buAutoNum type="arabicPeriod"/>
            </a:pPr>
            <a:r>
              <a:rPr lang="en-GB" sz="2400" dirty="0" smtClean="0">
                <a:solidFill>
                  <a:schemeClr val="tx1"/>
                </a:solidFill>
                <a:latin typeface="Univers 57 Condensed" charset="0"/>
                <a:ea typeface="Univers 57 Condensed" charset="0"/>
                <a:cs typeface="Univers 57 Condensed" charset="0"/>
              </a:rPr>
              <a:t>Illegal contact (foul called) by the defensive player on the court before the ball is realised.</a:t>
            </a:r>
          </a:p>
          <a:p>
            <a:pPr lvl="1" indent="-457200">
              <a:buFont typeface="+mj-lt"/>
              <a:buAutoNum type="arabicPeriod"/>
            </a:pPr>
            <a:endParaRPr lang="en-GB" sz="2400" dirty="0" smtClean="0">
              <a:solidFill>
                <a:schemeClr val="tx1"/>
              </a:solidFill>
              <a:latin typeface="Univers 57 Condensed" charset="0"/>
              <a:ea typeface="Univers 57 Condensed" charset="0"/>
              <a:cs typeface="Univers 57 Condensed" charset="0"/>
            </a:endParaRPr>
          </a:p>
          <a:p>
            <a:pPr lvl="1" indent="-457200">
              <a:buFont typeface="+mj-lt"/>
              <a:buAutoNum type="arabicPeriod"/>
            </a:pPr>
            <a:r>
              <a:rPr lang="en-GB" sz="2400" dirty="0" smtClean="0">
                <a:solidFill>
                  <a:schemeClr val="tx1"/>
                </a:solidFill>
                <a:latin typeface="Univers 57 Condensed" charset="0"/>
                <a:ea typeface="Univers 57 Condensed" charset="0"/>
                <a:cs typeface="Univers 57 Condensed" charset="0"/>
              </a:rPr>
              <a:t>Referee reminds (preventative officiating) the team before the throw-in taking (good officiating technique).</a:t>
            </a:r>
          </a:p>
        </p:txBody>
      </p:sp>
    </p:spTree>
    <p:extLst>
      <p:ext uri="{BB962C8B-B14F-4D97-AF65-F5344CB8AC3E}">
        <p14:creationId xmlns:p14="http://schemas.microsoft.com/office/powerpoint/2010/main" val="20388083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161696" y="3059488"/>
            <a:ext cx="5860473" cy="3715122"/>
          </a:xfrm>
          <a:prstGeom prst="rect">
            <a:avLst/>
          </a:prstGeom>
          <a:ln>
            <a:noFill/>
          </a:ln>
          <a:effectLst>
            <a:softEdge rad="112500"/>
          </a:effectLst>
        </p:spPr>
      </p:pic>
      <p:sp>
        <p:nvSpPr>
          <p:cNvPr id="4" name="Título 3"/>
          <p:cNvSpPr>
            <a:spLocks noGrp="1"/>
          </p:cNvSpPr>
          <p:nvPr>
            <p:ph type="title"/>
          </p:nvPr>
        </p:nvSpPr>
        <p:spPr>
          <a:xfrm>
            <a:off x="457200" y="287526"/>
            <a:ext cx="8229600" cy="637987"/>
          </a:xfrm>
        </p:spPr>
        <p:txBody>
          <a:bodyPr>
            <a:normAutofit fontScale="90000"/>
          </a:bodyPr>
          <a:lstStyle/>
          <a:p>
            <a:r>
              <a:rPr lang="es-ES" sz="2400">
                <a:solidFill>
                  <a:srgbClr val="FFFFFF"/>
                </a:solidFill>
                <a:latin typeface="Fiba" panose="02010500040101020104" pitchFamily="2" charset="0"/>
                <a:ea typeface="+mn-ea"/>
                <a:cs typeface="+mn-cs"/>
              </a:rPr>
              <a:t>ART. 37  </a:t>
            </a:r>
            <a:r>
              <a:rPr lang="es-ES" sz="2400" err="1">
                <a:solidFill>
                  <a:srgbClr val="FFFFFF"/>
                </a:solidFill>
                <a:latin typeface="Fiba" panose="02010500040101020104" pitchFamily="2" charset="0"/>
                <a:ea typeface="+mn-ea"/>
                <a:cs typeface="+mn-cs"/>
              </a:rPr>
              <a:t>unsportsmanlike</a:t>
            </a:r>
            <a:r>
              <a:rPr lang="es-ES" sz="2400">
                <a:solidFill>
                  <a:srgbClr val="FFFFFF"/>
                </a:solidFill>
                <a:latin typeface="Fiba" panose="02010500040101020104" pitchFamily="2" charset="0"/>
                <a:ea typeface="+mn-ea"/>
                <a:cs typeface="+mn-cs"/>
              </a:rPr>
              <a:t> </a:t>
            </a:r>
            <a:r>
              <a:rPr lang="es-ES" sz="2400" err="1">
                <a:solidFill>
                  <a:srgbClr val="FFFFFF"/>
                </a:solidFill>
                <a:latin typeface="Fiba" panose="02010500040101020104" pitchFamily="2" charset="0"/>
                <a:ea typeface="+mn-ea"/>
                <a:cs typeface="+mn-cs"/>
              </a:rPr>
              <a:t>foul</a:t>
            </a:r>
            <a:r>
              <a:rPr lang="es-ES" sz="2400">
                <a:solidFill>
                  <a:srgbClr val="FFFFFF"/>
                </a:solidFill>
                <a:latin typeface="Fiba" panose="02010500040101020104" pitchFamily="2" charset="0"/>
                <a:ea typeface="+mn-ea"/>
                <a:cs typeface="+mn-cs"/>
              </a:rPr>
              <a:t/>
            </a:r>
            <a:br>
              <a:rPr lang="es-ES" sz="2400">
                <a:solidFill>
                  <a:srgbClr val="FFFFFF"/>
                </a:solidFill>
                <a:latin typeface="Fiba" panose="02010500040101020104" pitchFamily="2" charset="0"/>
                <a:ea typeface="+mn-ea"/>
                <a:cs typeface="+mn-cs"/>
              </a:rPr>
            </a:br>
            <a:r>
              <a:rPr lang="es-ES" sz="2400" err="1">
                <a:solidFill>
                  <a:srgbClr val="FFFFFF"/>
                </a:solidFill>
                <a:latin typeface="Fiba" panose="02010500040101020104" pitchFamily="2" charset="0"/>
                <a:ea typeface="+mn-ea"/>
                <a:cs typeface="+mn-cs"/>
              </a:rPr>
              <a:t>criteria</a:t>
            </a:r>
            <a:r>
              <a:rPr lang="es-ES" sz="2400">
                <a:solidFill>
                  <a:srgbClr val="FFFFFF"/>
                </a:solidFill>
                <a:latin typeface="Fiba" panose="02010500040101020104" pitchFamily="2" charset="0"/>
                <a:ea typeface="+mn-ea"/>
                <a:cs typeface="+mn-cs"/>
              </a:rPr>
              <a:t> 5</a:t>
            </a:r>
            <a:endParaRPr lang="es-ES_tradnl" sz="2400">
              <a:solidFill>
                <a:srgbClr val="FFFFFF"/>
              </a:solidFill>
              <a:latin typeface="Fiba" panose="02010500040101020104" pitchFamily="2" charset="0"/>
              <a:ea typeface="+mn-ea"/>
              <a:cs typeface="+mn-cs"/>
            </a:endParaRPr>
          </a:p>
        </p:txBody>
      </p:sp>
      <p:sp>
        <p:nvSpPr>
          <p:cNvPr id="6" name="Rectángulo: esquinas redondeadas 5"/>
          <p:cNvSpPr/>
          <p:nvPr/>
        </p:nvSpPr>
        <p:spPr>
          <a:xfrm>
            <a:off x="457200" y="1490888"/>
            <a:ext cx="1032983" cy="1002930"/>
          </a:xfrm>
          <a:prstGeom prst="roundRect">
            <a:avLst/>
          </a:prstGeom>
          <a:solidFill>
            <a:srgbClr val="8C0A3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6000">
                <a:latin typeface="Fiba" panose="02010500040101020104" pitchFamily="2" charset="0"/>
              </a:rPr>
              <a:t>C5</a:t>
            </a:r>
            <a:endParaRPr lang="es-ES_tradnl" sz="6000">
              <a:latin typeface="Fiba" panose="02010500040101020104" pitchFamily="2" charset="0"/>
            </a:endParaRPr>
          </a:p>
        </p:txBody>
      </p:sp>
      <p:sp>
        <p:nvSpPr>
          <p:cNvPr id="7" name="Rectángulo: esquinas redondeadas 6"/>
          <p:cNvSpPr/>
          <p:nvPr/>
        </p:nvSpPr>
        <p:spPr>
          <a:xfrm>
            <a:off x="1756064" y="1490888"/>
            <a:ext cx="6691745" cy="1568599"/>
          </a:xfrm>
          <a:prstGeom prst="roundRect">
            <a:avLst/>
          </a:prstGeom>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rtlCol="0" anchor="ctr"/>
          <a:lstStyle/>
          <a:p>
            <a:pPr marL="93663" lvl="1" algn="just"/>
            <a:r>
              <a:rPr lang="en-US" u="sng" dirty="0" smtClean="0"/>
              <a:t>Example C5.1</a:t>
            </a:r>
          </a:p>
          <a:p>
            <a:pPr marL="93663" lvl="1" algn="just"/>
            <a:r>
              <a:rPr lang="en-US" dirty="0" smtClean="0"/>
              <a:t>Here </a:t>
            </a:r>
            <a:r>
              <a:rPr lang="en-US" dirty="0"/>
              <a:t>we can see the following three factors of this criteria, last 2 minutes of game, ball out-of-bounds for throw-in, and </a:t>
            </a:r>
            <a:r>
              <a:rPr lang="en-US" dirty="0" smtClean="0"/>
              <a:t>illegal </a:t>
            </a:r>
            <a:r>
              <a:rPr lang="en-US" dirty="0"/>
              <a:t>contact </a:t>
            </a:r>
            <a:r>
              <a:rPr lang="en-US" dirty="0" smtClean="0"/>
              <a:t>by a defensive </a:t>
            </a:r>
            <a:r>
              <a:rPr lang="en-US" dirty="0"/>
              <a:t>player</a:t>
            </a:r>
            <a:r>
              <a:rPr lang="es-ES" dirty="0"/>
              <a:t>. </a:t>
            </a:r>
            <a:r>
              <a:rPr lang="es-ES" dirty="0" err="1" smtClean="0"/>
              <a:t>The</a:t>
            </a:r>
            <a:r>
              <a:rPr lang="es-ES" dirty="0" smtClean="0"/>
              <a:t> referee </a:t>
            </a:r>
            <a:r>
              <a:rPr lang="es-ES" dirty="0" err="1" smtClean="0"/>
              <a:t>calls</a:t>
            </a:r>
            <a:r>
              <a:rPr lang="es-ES" dirty="0" smtClean="0"/>
              <a:t> </a:t>
            </a:r>
            <a:r>
              <a:rPr lang="es-ES" dirty="0"/>
              <a:t>a </a:t>
            </a:r>
            <a:r>
              <a:rPr lang="es-ES" dirty="0" err="1"/>
              <a:t>foul</a:t>
            </a:r>
            <a:r>
              <a:rPr lang="es-ES" dirty="0"/>
              <a:t> </a:t>
            </a:r>
            <a:r>
              <a:rPr lang="es-ES" dirty="0" err="1"/>
              <a:t>on</a:t>
            </a:r>
            <a:r>
              <a:rPr lang="es-ES" dirty="0"/>
              <a:t> </a:t>
            </a:r>
            <a:r>
              <a:rPr lang="es-ES" dirty="0" err="1"/>
              <a:t>defensive</a:t>
            </a:r>
            <a:r>
              <a:rPr lang="es-ES" dirty="0"/>
              <a:t> </a:t>
            </a:r>
            <a:r>
              <a:rPr lang="es-ES" dirty="0" err="1" smtClean="0"/>
              <a:t>player</a:t>
            </a:r>
            <a:r>
              <a:rPr lang="es-ES" dirty="0" smtClean="0"/>
              <a:t>, </a:t>
            </a:r>
            <a:r>
              <a:rPr lang="es-ES" dirty="0" err="1" smtClean="0"/>
              <a:t>correctly</a:t>
            </a:r>
            <a:r>
              <a:rPr lang="es-ES" dirty="0" smtClean="0"/>
              <a:t> </a:t>
            </a:r>
            <a:r>
              <a:rPr lang="es-ES" b="1" u="sng" dirty="0" err="1" smtClean="0"/>
              <a:t>an</a:t>
            </a:r>
            <a:r>
              <a:rPr lang="es-ES" b="1" u="sng" dirty="0" smtClean="0"/>
              <a:t> UF.</a:t>
            </a:r>
            <a:endParaRPr lang="es-ES_tradnl" b="1" u="sng" dirty="0"/>
          </a:p>
        </p:txBody>
      </p:sp>
      <p:sp>
        <p:nvSpPr>
          <p:cNvPr id="8" name="Elipse 7"/>
          <p:cNvSpPr/>
          <p:nvPr/>
        </p:nvSpPr>
        <p:spPr>
          <a:xfrm>
            <a:off x="4873508" y="4745594"/>
            <a:ext cx="899941" cy="935979"/>
          </a:xfrm>
          <a:prstGeom prst="ellipse">
            <a:avLst/>
          </a:prstGeom>
          <a:noFill/>
          <a:ln w="28575">
            <a:solidFill>
              <a:srgbClr val="FFFF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9" name="Elipse 8"/>
          <p:cNvSpPr/>
          <p:nvPr/>
        </p:nvSpPr>
        <p:spPr>
          <a:xfrm>
            <a:off x="2614612" y="3513077"/>
            <a:ext cx="1214439" cy="744600"/>
          </a:xfrm>
          <a:prstGeom prst="ellipse">
            <a:avLst/>
          </a:prstGeom>
          <a:noFill/>
          <a:ln w="28575">
            <a:solidFill>
              <a:srgbClr val="FFFF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0" name="Elipse 9"/>
          <p:cNvSpPr/>
          <p:nvPr/>
        </p:nvSpPr>
        <p:spPr>
          <a:xfrm>
            <a:off x="2929110" y="4984180"/>
            <a:ext cx="899941" cy="935979"/>
          </a:xfrm>
          <a:prstGeom prst="ellipse">
            <a:avLst/>
          </a:prstGeom>
          <a:noFill/>
          <a:ln w="28575">
            <a:solidFill>
              <a:srgbClr val="FFFF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913538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970863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87526"/>
            <a:ext cx="8229600" cy="637987"/>
          </a:xfrm>
        </p:spPr>
        <p:txBody>
          <a:bodyPr/>
          <a:lstStyle/>
          <a:p>
            <a:r>
              <a:rPr lang="es-ES" sz="2400">
                <a:solidFill>
                  <a:srgbClr val="FFFFFF"/>
                </a:solidFill>
                <a:latin typeface="Fiba" panose="02010500040101020104" pitchFamily="2" charset="0"/>
                <a:ea typeface="+mn-ea"/>
                <a:cs typeface="+mn-cs"/>
              </a:rPr>
              <a:t>ART. 37  </a:t>
            </a:r>
            <a:r>
              <a:rPr lang="es-ES" sz="2400" err="1">
                <a:solidFill>
                  <a:srgbClr val="FFFFFF"/>
                </a:solidFill>
                <a:latin typeface="Fiba" panose="02010500040101020104" pitchFamily="2" charset="0"/>
                <a:ea typeface="+mn-ea"/>
                <a:cs typeface="+mn-cs"/>
              </a:rPr>
              <a:t>unsportsmanlike</a:t>
            </a:r>
            <a:r>
              <a:rPr lang="es-ES" sz="2400">
                <a:solidFill>
                  <a:srgbClr val="FFFFFF"/>
                </a:solidFill>
                <a:latin typeface="Fiba" panose="02010500040101020104" pitchFamily="2" charset="0"/>
                <a:ea typeface="+mn-ea"/>
                <a:cs typeface="+mn-cs"/>
              </a:rPr>
              <a:t> </a:t>
            </a:r>
            <a:r>
              <a:rPr lang="es-ES" sz="2400" err="1">
                <a:solidFill>
                  <a:srgbClr val="FFFFFF"/>
                </a:solidFill>
                <a:latin typeface="Fiba" panose="02010500040101020104" pitchFamily="2" charset="0"/>
                <a:ea typeface="+mn-ea"/>
                <a:cs typeface="+mn-cs"/>
              </a:rPr>
              <a:t>foul</a:t>
            </a:r>
            <a:endParaRPr lang="es-ES_tradnl" sz="2400">
              <a:solidFill>
                <a:srgbClr val="FFFFFF"/>
              </a:solidFill>
              <a:latin typeface="Fiba" panose="02010500040101020104" pitchFamily="2" charset="0"/>
              <a:ea typeface="+mn-ea"/>
              <a:cs typeface="+mn-cs"/>
            </a:endParaRPr>
          </a:p>
        </p:txBody>
      </p:sp>
      <p:sp>
        <p:nvSpPr>
          <p:cNvPr id="5" name="Marcador de contenido 4"/>
          <p:cNvSpPr>
            <a:spLocks noGrp="1"/>
          </p:cNvSpPr>
          <p:nvPr>
            <p:ph idx="1"/>
          </p:nvPr>
        </p:nvSpPr>
        <p:spPr>
          <a:xfrm>
            <a:off x="457200" y="2181970"/>
            <a:ext cx="7772400" cy="2047131"/>
          </a:xfrm>
        </p:spPr>
        <p:txBody>
          <a:bodyPr>
            <a:normAutofit/>
          </a:bodyPr>
          <a:lstStyle/>
          <a:p>
            <a:pPr marL="0" indent="0" algn="just">
              <a:buNone/>
            </a:pPr>
            <a:r>
              <a:rPr lang="en-GB" dirty="0">
                <a:latin typeface="Univers 57 Condensed" charset="0"/>
                <a:ea typeface="Univers 57 Condensed" charset="0"/>
                <a:cs typeface="Univers 57 Condensed" charset="0"/>
              </a:rPr>
              <a:t>37.1.2. The official must interpret the unsportsmanlike fouls consistently throughout the game and </a:t>
            </a:r>
            <a:r>
              <a:rPr lang="en-GB" b="1" dirty="0">
                <a:solidFill>
                  <a:srgbClr val="FF0000"/>
                </a:solidFill>
                <a:latin typeface="Univers 57 Condensed" charset="0"/>
                <a:ea typeface="Univers 57 Condensed" charset="0"/>
                <a:cs typeface="Univers 57 Condensed" charset="0"/>
              </a:rPr>
              <a:t>to judge only the action.</a:t>
            </a:r>
            <a:r>
              <a:rPr lang="en-GB" sz="2800" b="1" dirty="0">
                <a:solidFill>
                  <a:srgbClr val="FF0000"/>
                </a:solidFill>
                <a:latin typeface="Univers 57 Condensed" charset="0"/>
                <a:ea typeface="Univers 57 Condensed" charset="0"/>
                <a:cs typeface="Univers 57 Condensed" charset="0"/>
              </a:rPr>
              <a:t> </a:t>
            </a:r>
          </a:p>
          <a:p>
            <a:pPr marL="0" indent="0">
              <a:buNone/>
            </a:pPr>
            <a:endParaRPr lang="en-GB" sz="1100" dirty="0"/>
          </a:p>
          <a:p>
            <a:endParaRPr lang="es-ES_tradnl" sz="1000" dirty="0"/>
          </a:p>
        </p:txBody>
      </p:sp>
    </p:spTree>
    <p:extLst>
      <p:ext uri="{BB962C8B-B14F-4D97-AF65-F5344CB8AC3E}">
        <p14:creationId xmlns:p14="http://schemas.microsoft.com/office/powerpoint/2010/main" val="9090571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87526"/>
            <a:ext cx="8229600" cy="637987"/>
          </a:xfrm>
        </p:spPr>
        <p:txBody>
          <a:bodyPr/>
          <a:lstStyle/>
          <a:p>
            <a:r>
              <a:rPr lang="es-ES" sz="2400">
                <a:solidFill>
                  <a:srgbClr val="FFFFFF"/>
                </a:solidFill>
                <a:latin typeface="Fiba" panose="02010500040101020104" pitchFamily="2" charset="0"/>
                <a:ea typeface="+mn-ea"/>
                <a:cs typeface="+mn-cs"/>
              </a:rPr>
              <a:t>ART. 37  </a:t>
            </a:r>
            <a:r>
              <a:rPr lang="es-ES" sz="2400" err="1">
                <a:solidFill>
                  <a:srgbClr val="FFFFFF"/>
                </a:solidFill>
                <a:latin typeface="Fiba" panose="02010500040101020104" pitchFamily="2" charset="0"/>
                <a:ea typeface="+mn-ea"/>
                <a:cs typeface="+mn-cs"/>
              </a:rPr>
              <a:t>unsportsmanlike</a:t>
            </a:r>
            <a:r>
              <a:rPr lang="es-ES" sz="2400">
                <a:solidFill>
                  <a:srgbClr val="FFFFFF"/>
                </a:solidFill>
                <a:latin typeface="Fiba" panose="02010500040101020104" pitchFamily="2" charset="0"/>
                <a:ea typeface="+mn-ea"/>
                <a:cs typeface="+mn-cs"/>
              </a:rPr>
              <a:t> </a:t>
            </a:r>
            <a:r>
              <a:rPr lang="es-ES" sz="2400" err="1">
                <a:solidFill>
                  <a:srgbClr val="FFFFFF"/>
                </a:solidFill>
                <a:latin typeface="Fiba" panose="02010500040101020104" pitchFamily="2" charset="0"/>
                <a:ea typeface="+mn-ea"/>
                <a:cs typeface="+mn-cs"/>
              </a:rPr>
              <a:t>foul</a:t>
            </a:r>
            <a:endParaRPr lang="es-ES_tradnl" sz="2400">
              <a:solidFill>
                <a:srgbClr val="FFFFFF"/>
              </a:solidFill>
              <a:latin typeface="Fiba" panose="02010500040101020104" pitchFamily="2" charset="0"/>
              <a:ea typeface="+mn-ea"/>
              <a:cs typeface="+mn-cs"/>
            </a:endParaRPr>
          </a:p>
        </p:txBody>
      </p:sp>
      <p:sp>
        <p:nvSpPr>
          <p:cNvPr id="5" name="Marcador de contenido 4"/>
          <p:cNvSpPr>
            <a:spLocks noGrp="1"/>
          </p:cNvSpPr>
          <p:nvPr>
            <p:ph idx="1"/>
          </p:nvPr>
        </p:nvSpPr>
        <p:spPr>
          <a:xfrm>
            <a:off x="357187" y="1353295"/>
            <a:ext cx="7829551" cy="5604718"/>
          </a:xfrm>
        </p:spPr>
        <p:txBody>
          <a:bodyPr>
            <a:normAutofit fontScale="92500" lnSpcReduction="20000"/>
          </a:bodyPr>
          <a:lstStyle/>
          <a:p>
            <a:pPr marL="0" indent="0">
              <a:buNone/>
            </a:pPr>
            <a:r>
              <a:rPr lang="en-GB" sz="1900" b="1" dirty="0" smtClean="0">
                <a:latin typeface="Univers 57 Condensed" charset="0"/>
                <a:ea typeface="Univers 57 Condensed" charset="0"/>
                <a:cs typeface="Univers 57 Condensed" charset="0"/>
              </a:rPr>
              <a:t>37.2</a:t>
            </a:r>
            <a:r>
              <a:rPr lang="en-GB" sz="1900" b="1" dirty="0">
                <a:latin typeface="Univers 57 Condensed" charset="0"/>
                <a:ea typeface="Univers 57 Condensed" charset="0"/>
                <a:cs typeface="Univers 57 Condensed" charset="0"/>
              </a:rPr>
              <a:t>. Penalty</a:t>
            </a:r>
            <a:r>
              <a:rPr lang="en-GB" sz="1900" dirty="0">
                <a:latin typeface="Univers 57 Condensed" charset="0"/>
                <a:ea typeface="Univers 57 Condensed" charset="0"/>
                <a:cs typeface="Univers 57 Condensed" charset="0"/>
              </a:rPr>
              <a:t> </a:t>
            </a:r>
          </a:p>
          <a:p>
            <a:pPr marL="0" indent="0" algn="just">
              <a:buNone/>
            </a:pPr>
            <a:r>
              <a:rPr lang="en-GB" sz="1900" dirty="0">
                <a:latin typeface="Univers 57 Condensed" charset="0"/>
                <a:ea typeface="Univers 57 Condensed" charset="0"/>
                <a:cs typeface="Univers 57 Condensed" charset="0"/>
              </a:rPr>
              <a:t>37.2.1. An unsportsmanlike foul shall be charged against the offender. </a:t>
            </a:r>
          </a:p>
          <a:p>
            <a:pPr marL="0" indent="0" algn="just">
              <a:buNone/>
            </a:pPr>
            <a:r>
              <a:rPr lang="en-GB" sz="1900" dirty="0">
                <a:latin typeface="Univers 57 Condensed" charset="0"/>
                <a:ea typeface="Univers 57 Condensed" charset="0"/>
                <a:cs typeface="Univers 57 Condensed" charset="0"/>
              </a:rPr>
              <a:t>37.2.2. Free throw(s) shall be awarded to the player who was fouled, followed by: </a:t>
            </a:r>
          </a:p>
          <a:p>
            <a:pPr marL="400050" lvl="1" indent="0" algn="just">
              <a:buNone/>
            </a:pPr>
            <a:r>
              <a:rPr lang="en-GB" sz="1900" dirty="0">
                <a:latin typeface="Univers 57 Condensed" charset="0"/>
                <a:ea typeface="Univers 57 Condensed" charset="0"/>
                <a:cs typeface="Univers 57 Condensed" charset="0"/>
              </a:rPr>
              <a:t>•  A throw-in at the centre line extended, opposite the scorer’s table. </a:t>
            </a:r>
          </a:p>
          <a:p>
            <a:pPr marL="400050" lvl="1" indent="0" algn="just">
              <a:buNone/>
            </a:pPr>
            <a:r>
              <a:rPr lang="en-GB" sz="1900" dirty="0">
                <a:latin typeface="Univers 57 Condensed" charset="0"/>
                <a:ea typeface="Univers 57 Condensed" charset="0"/>
                <a:cs typeface="Univers 57 Condensed" charset="0"/>
              </a:rPr>
              <a:t>•  A jump ball in the centre circle to begin the first period. </a:t>
            </a:r>
          </a:p>
          <a:p>
            <a:pPr marL="0" indent="0" algn="just">
              <a:buNone/>
            </a:pPr>
            <a:r>
              <a:rPr lang="en-GB" sz="1900" dirty="0">
                <a:latin typeface="Univers 57 Condensed" charset="0"/>
                <a:ea typeface="Univers 57 Condensed" charset="0"/>
                <a:cs typeface="Univers 57 Condensed" charset="0"/>
              </a:rPr>
              <a:t/>
            </a:r>
            <a:br>
              <a:rPr lang="en-GB" sz="1900" dirty="0">
                <a:latin typeface="Univers 57 Condensed" charset="0"/>
                <a:ea typeface="Univers 57 Condensed" charset="0"/>
                <a:cs typeface="Univers 57 Condensed" charset="0"/>
              </a:rPr>
            </a:br>
            <a:r>
              <a:rPr lang="en-GB" sz="1900" dirty="0">
                <a:latin typeface="Univers 57 Condensed" charset="0"/>
                <a:ea typeface="Univers 57 Condensed" charset="0"/>
                <a:cs typeface="Univers 57 Condensed" charset="0"/>
              </a:rPr>
              <a:t>The number of free throws shall be awarded as follows: </a:t>
            </a:r>
          </a:p>
          <a:p>
            <a:pPr marL="400050" lvl="1" indent="0" algn="just">
              <a:buNone/>
            </a:pPr>
            <a:r>
              <a:rPr lang="en-GB" sz="1900" dirty="0">
                <a:latin typeface="Univers 57 Condensed" charset="0"/>
                <a:ea typeface="Univers 57 Condensed" charset="0"/>
                <a:cs typeface="Univers 57 Condensed" charset="0"/>
              </a:rPr>
              <a:t>• If the foul is committed on a player not in the act of shooting: 2 free throws. </a:t>
            </a:r>
          </a:p>
          <a:p>
            <a:pPr marL="400050" lvl="1" indent="0" algn="just">
              <a:buNone/>
            </a:pPr>
            <a:r>
              <a:rPr lang="en-GB" sz="1900" dirty="0">
                <a:latin typeface="Univers 57 Condensed" charset="0"/>
                <a:ea typeface="Univers 57 Condensed" charset="0"/>
                <a:cs typeface="Univers 57 Condensed" charset="0"/>
              </a:rPr>
              <a:t>• If the foul is committed on a player in the act of shooting: the goal, if made, shall count and,  </a:t>
            </a:r>
          </a:p>
          <a:p>
            <a:pPr marL="400050" lvl="1" indent="0" algn="just">
              <a:buNone/>
            </a:pPr>
            <a:r>
              <a:rPr lang="en-GB" sz="1900" dirty="0">
                <a:latin typeface="Univers 57 Condensed" charset="0"/>
                <a:ea typeface="Univers 57 Condensed" charset="0"/>
                <a:cs typeface="Univers 57 Condensed" charset="0"/>
              </a:rPr>
              <a:t>  in addition, 1 free throw. </a:t>
            </a:r>
          </a:p>
          <a:p>
            <a:pPr marL="400050" lvl="1" indent="0" algn="just">
              <a:buNone/>
            </a:pPr>
            <a:r>
              <a:rPr lang="en-GB" sz="1900" dirty="0">
                <a:latin typeface="Univers 57 Condensed" charset="0"/>
                <a:ea typeface="Univers 57 Condensed" charset="0"/>
                <a:cs typeface="Univers 57 Condensed" charset="0"/>
              </a:rPr>
              <a:t>• If the foul is committed on a player in the act of shooting and the goal is not made, 2 or 3 free </a:t>
            </a:r>
          </a:p>
          <a:p>
            <a:pPr marL="400050" lvl="1" indent="0" algn="just">
              <a:buNone/>
            </a:pPr>
            <a:r>
              <a:rPr lang="en-GB" sz="1900" dirty="0">
                <a:latin typeface="Univers 57 Condensed" charset="0"/>
                <a:ea typeface="Univers 57 Condensed" charset="0"/>
                <a:cs typeface="Univers 57 Condensed" charset="0"/>
              </a:rPr>
              <a:t>   throws. </a:t>
            </a:r>
          </a:p>
          <a:p>
            <a:pPr marL="0" indent="0" algn="just">
              <a:buNone/>
            </a:pPr>
            <a:r>
              <a:rPr lang="en-GB" sz="1900" dirty="0">
                <a:latin typeface="Univers 57 Condensed" charset="0"/>
                <a:ea typeface="Univers 57 Condensed" charset="0"/>
                <a:cs typeface="Univers 57 Condensed" charset="0"/>
              </a:rPr>
              <a:t>37.2.3. A player shall be disqualified for the remainder of the game when he is charged with two unsportsmanlike fouls </a:t>
            </a:r>
            <a:r>
              <a:rPr lang="en-GB" sz="1900" b="1" u="sng" dirty="0">
                <a:solidFill>
                  <a:srgbClr val="FF0000"/>
                </a:solidFill>
                <a:latin typeface="Univers 57 Condensed" charset="0"/>
                <a:ea typeface="Univers 57 Condensed" charset="0"/>
                <a:cs typeface="Univers 57 Condensed" charset="0"/>
              </a:rPr>
              <a:t>or with one technical foul and one unsportsmanlike foul</a:t>
            </a:r>
            <a:r>
              <a:rPr lang="en-GB" sz="1900" dirty="0">
                <a:solidFill>
                  <a:srgbClr val="FF0000"/>
                </a:solidFill>
                <a:latin typeface="Univers 57 Condensed" charset="0"/>
                <a:ea typeface="Univers 57 Condensed" charset="0"/>
                <a:cs typeface="Univers 57 Condensed" charset="0"/>
              </a:rPr>
              <a:t>.</a:t>
            </a:r>
            <a:endParaRPr lang="fi-FI" sz="1900" dirty="0">
              <a:solidFill>
                <a:srgbClr val="FF0000"/>
              </a:solidFill>
              <a:latin typeface="Univers 57 Condensed" charset="0"/>
              <a:ea typeface="Univers 57 Condensed" charset="0"/>
              <a:cs typeface="Univers 57 Condensed" charset="0"/>
            </a:endParaRPr>
          </a:p>
          <a:p>
            <a:pPr marL="0" indent="0" algn="just">
              <a:buNone/>
            </a:pPr>
            <a:r>
              <a:rPr lang="en-GB" sz="1900" dirty="0" smtClean="0">
                <a:latin typeface="Univers 57 Condensed" charset="0"/>
                <a:ea typeface="Univers 57 Condensed" charset="0"/>
                <a:cs typeface="Univers 57 Condensed" charset="0"/>
              </a:rPr>
              <a:t>37.2.4</a:t>
            </a:r>
            <a:r>
              <a:rPr lang="en-GB" sz="1900" dirty="0">
                <a:latin typeface="Univers 57 Condensed" charset="0"/>
                <a:ea typeface="Univers 57 Condensed" charset="0"/>
                <a:cs typeface="Univers 57 Condensed" charset="0"/>
              </a:rPr>
              <a:t>. If a player is disqualified under Art. 37.2.3, the unsportsmanlike foul shall be the only foul to be penalised and no additional penalty for the disqualification shall be administered</a:t>
            </a:r>
            <a:r>
              <a:rPr lang="en-GB" sz="1700" dirty="0">
                <a:latin typeface="Univers 57 Condensed" charset="0"/>
                <a:ea typeface="Univers 57 Condensed" charset="0"/>
                <a:cs typeface="Univers 57 Condensed" charset="0"/>
              </a:rPr>
              <a:t>.</a:t>
            </a:r>
            <a:r>
              <a:rPr lang="en-GB" sz="1600" dirty="0">
                <a:latin typeface="Univers 57 Condensed" charset="0"/>
                <a:ea typeface="Univers 57 Condensed" charset="0"/>
                <a:cs typeface="Univers 57 Condensed" charset="0"/>
              </a:rPr>
              <a:t> </a:t>
            </a:r>
          </a:p>
          <a:p>
            <a:pPr marL="0" indent="0">
              <a:buNone/>
            </a:pPr>
            <a:endParaRPr lang="en-GB" sz="1100" dirty="0"/>
          </a:p>
          <a:p>
            <a:endParaRPr lang="es-ES_tradnl" sz="1000" dirty="0"/>
          </a:p>
        </p:txBody>
      </p:sp>
    </p:spTree>
    <p:extLst>
      <p:ext uri="{BB962C8B-B14F-4D97-AF65-F5344CB8AC3E}">
        <p14:creationId xmlns:p14="http://schemas.microsoft.com/office/powerpoint/2010/main" val="626069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ectangle 5"/>
          <p:cNvSpPr txBox="1">
            <a:spLocks noChangeArrowheads="1"/>
          </p:cNvSpPr>
          <p:nvPr/>
        </p:nvSpPr>
        <p:spPr bwMode="auto">
          <a:xfrm>
            <a:off x="495300" y="1682982"/>
            <a:ext cx="6913033" cy="97481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3200" dirty="0" smtClean="0">
                <a:solidFill>
                  <a:schemeClr val="bg1"/>
                </a:solidFill>
                <a:latin typeface="Fiba"/>
                <a:ea typeface="+mj-ea"/>
                <a:cs typeface="Fiba"/>
              </a:rPr>
              <a:t>5 criteria</a:t>
            </a:r>
            <a:endParaRPr lang="en-US" sz="3200" dirty="0">
              <a:solidFill>
                <a:schemeClr val="bg1"/>
              </a:solidFill>
              <a:latin typeface="Fiba"/>
              <a:ea typeface="+mj-ea"/>
              <a:cs typeface="Fiba"/>
            </a:endParaRPr>
          </a:p>
        </p:txBody>
      </p:sp>
      <p:sp>
        <p:nvSpPr>
          <p:cNvPr id="2" name="Suorakulmio 1"/>
          <p:cNvSpPr/>
          <p:nvPr/>
        </p:nvSpPr>
        <p:spPr>
          <a:xfrm>
            <a:off x="435950" y="2769527"/>
            <a:ext cx="184666" cy="769441"/>
          </a:xfrm>
          <a:prstGeom prst="rect">
            <a:avLst/>
          </a:prstGeom>
        </p:spPr>
        <p:txBody>
          <a:bodyPr wrap="none">
            <a:spAutoFit/>
          </a:bodyPr>
          <a:lstStyle/>
          <a:p>
            <a:pPr lvl="0" defTabSz="914400" fontAlgn="base">
              <a:spcBef>
                <a:spcPct val="0"/>
              </a:spcBef>
              <a:spcAft>
                <a:spcPct val="0"/>
              </a:spcAft>
              <a:defRPr/>
            </a:pPr>
            <a:endParaRPr lang="en-US" sz="4400">
              <a:solidFill>
                <a:schemeClr val="bg1"/>
              </a:solidFill>
              <a:latin typeface="Fiba"/>
              <a:cs typeface="Fiba"/>
            </a:endParaRPr>
          </a:p>
        </p:txBody>
      </p:sp>
    </p:spTree>
    <p:extLst>
      <p:ext uri="{BB962C8B-B14F-4D97-AF65-F5344CB8AC3E}">
        <p14:creationId xmlns:p14="http://schemas.microsoft.com/office/powerpoint/2010/main" val="5480948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87526"/>
            <a:ext cx="8229600" cy="637987"/>
          </a:xfrm>
        </p:spPr>
        <p:txBody>
          <a:bodyPr>
            <a:normAutofit fontScale="90000"/>
          </a:bodyPr>
          <a:lstStyle/>
          <a:p>
            <a:r>
              <a:rPr lang="es-ES" sz="2400" dirty="0">
                <a:solidFill>
                  <a:srgbClr val="FFFFFF"/>
                </a:solidFill>
                <a:latin typeface="Fiba" panose="02010500040101020104" pitchFamily="2" charset="0"/>
                <a:ea typeface="+mn-ea"/>
                <a:cs typeface="+mn-cs"/>
              </a:rPr>
              <a:t>ART. 37  </a:t>
            </a:r>
            <a:r>
              <a:rPr lang="es-ES" sz="2400" dirty="0" err="1">
                <a:solidFill>
                  <a:srgbClr val="FFFFFF"/>
                </a:solidFill>
                <a:latin typeface="Fiba" panose="02010500040101020104" pitchFamily="2" charset="0"/>
                <a:ea typeface="+mn-ea"/>
                <a:cs typeface="+mn-cs"/>
              </a:rPr>
              <a:t>unsportsmanlike</a:t>
            </a:r>
            <a:r>
              <a:rPr lang="es-ES" sz="2400" dirty="0">
                <a:solidFill>
                  <a:srgbClr val="FFFFFF"/>
                </a:solidFill>
                <a:latin typeface="Fiba" panose="02010500040101020104" pitchFamily="2" charset="0"/>
                <a:ea typeface="+mn-ea"/>
                <a:cs typeface="+mn-cs"/>
              </a:rPr>
              <a:t> </a:t>
            </a:r>
            <a:r>
              <a:rPr lang="es-ES" sz="2400" dirty="0" err="1">
                <a:solidFill>
                  <a:srgbClr val="FFFFFF"/>
                </a:solidFill>
                <a:latin typeface="Fiba" panose="02010500040101020104" pitchFamily="2" charset="0"/>
                <a:ea typeface="+mn-ea"/>
                <a:cs typeface="+mn-cs"/>
              </a:rPr>
              <a:t>foul</a:t>
            </a:r>
            <a:r>
              <a:rPr lang="es-ES" sz="2400" dirty="0">
                <a:solidFill>
                  <a:srgbClr val="FFFFFF"/>
                </a:solidFill>
                <a:latin typeface="Fiba" panose="02010500040101020104" pitchFamily="2" charset="0"/>
                <a:ea typeface="+mn-ea"/>
                <a:cs typeface="+mn-cs"/>
              </a:rPr>
              <a:t/>
            </a:r>
            <a:br>
              <a:rPr lang="es-ES" sz="2400" dirty="0">
                <a:solidFill>
                  <a:srgbClr val="FFFFFF"/>
                </a:solidFill>
                <a:latin typeface="Fiba" panose="02010500040101020104" pitchFamily="2" charset="0"/>
                <a:ea typeface="+mn-ea"/>
                <a:cs typeface="+mn-cs"/>
              </a:rPr>
            </a:br>
            <a:r>
              <a:rPr lang="es-ES" sz="2400" dirty="0" err="1" smtClean="0">
                <a:solidFill>
                  <a:srgbClr val="FFFFFF"/>
                </a:solidFill>
                <a:latin typeface="Fiba" panose="02010500040101020104" pitchFamily="2" charset="0"/>
                <a:ea typeface="+mn-ea"/>
                <a:cs typeface="+mn-cs"/>
              </a:rPr>
              <a:t>five</a:t>
            </a:r>
            <a:r>
              <a:rPr lang="es-ES" sz="2400" dirty="0" smtClean="0">
                <a:solidFill>
                  <a:srgbClr val="FFFFFF"/>
                </a:solidFill>
                <a:latin typeface="Fiba" panose="02010500040101020104" pitchFamily="2" charset="0"/>
                <a:ea typeface="+mn-ea"/>
                <a:cs typeface="+mn-cs"/>
              </a:rPr>
              <a:t> </a:t>
            </a:r>
            <a:r>
              <a:rPr lang="es-ES" sz="2400" dirty="0" err="1" smtClean="0">
                <a:solidFill>
                  <a:srgbClr val="FFFFFF"/>
                </a:solidFill>
                <a:latin typeface="Fiba" panose="02010500040101020104" pitchFamily="2" charset="0"/>
                <a:ea typeface="+mn-ea"/>
                <a:cs typeface="+mn-cs"/>
              </a:rPr>
              <a:t>criteria</a:t>
            </a:r>
            <a:endParaRPr lang="es-ES_tradnl" sz="2400" dirty="0">
              <a:solidFill>
                <a:srgbClr val="FFFFFF"/>
              </a:solidFill>
              <a:latin typeface="Fiba" panose="02010500040101020104" pitchFamily="2" charset="0"/>
              <a:ea typeface="+mn-ea"/>
              <a:cs typeface="+mn-cs"/>
            </a:endParaRPr>
          </a:p>
        </p:txBody>
      </p:sp>
      <p:sp>
        <p:nvSpPr>
          <p:cNvPr id="5" name="Marcador de contenido 4"/>
          <p:cNvSpPr>
            <a:spLocks noGrp="1"/>
          </p:cNvSpPr>
          <p:nvPr>
            <p:ph idx="1"/>
          </p:nvPr>
        </p:nvSpPr>
        <p:spPr>
          <a:xfrm>
            <a:off x="728660" y="1765731"/>
            <a:ext cx="7319962" cy="3973124"/>
          </a:xfrm>
        </p:spPr>
        <p:txBody>
          <a:bodyPr>
            <a:normAutofit/>
          </a:bodyPr>
          <a:lstStyle/>
          <a:p>
            <a:pPr marL="85725" lvl="1" indent="0" algn="just">
              <a:buNone/>
            </a:pPr>
            <a:r>
              <a:rPr lang="en-GB" dirty="0" smtClean="0">
                <a:latin typeface="Univers 57 Condensed" charset="0"/>
                <a:ea typeface="Univers 57 Condensed" charset="0"/>
                <a:cs typeface="Univers 57 Condensed" charset="0"/>
              </a:rPr>
              <a:t>To facilitate better decision making, referees are required to use 1 of the 5 existing criteria to determine if an Unsportsmanlike Foul should be called. </a:t>
            </a:r>
          </a:p>
          <a:p>
            <a:pPr marL="85725" lvl="1" indent="0" algn="just">
              <a:buNone/>
            </a:pPr>
            <a:endParaRPr lang="en-GB" sz="2000" dirty="0" smtClean="0">
              <a:latin typeface="Univers 57 Condensed" charset="0"/>
              <a:ea typeface="Univers 57 Condensed" charset="0"/>
              <a:cs typeface="Univers 57 Condensed" charset="0"/>
            </a:endParaRPr>
          </a:p>
          <a:p>
            <a:pPr marL="85725" lvl="1" indent="0" algn="just">
              <a:buNone/>
            </a:pPr>
            <a:endParaRPr lang="en-GB" sz="1000" dirty="0"/>
          </a:p>
        </p:txBody>
      </p:sp>
      <p:sp>
        <p:nvSpPr>
          <p:cNvPr id="6" name="Rectángulo: esquinas redondeadas 7"/>
          <p:cNvSpPr/>
          <p:nvPr/>
        </p:nvSpPr>
        <p:spPr>
          <a:xfrm>
            <a:off x="5574503" y="4142704"/>
            <a:ext cx="857248" cy="780825"/>
          </a:xfrm>
          <a:prstGeom prst="roundRect">
            <a:avLst/>
          </a:prstGeom>
          <a:solidFill>
            <a:srgbClr val="8C0A3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4000" smtClean="0">
                <a:latin typeface="Fiba" panose="02010500040101020104" pitchFamily="2" charset="0"/>
              </a:rPr>
              <a:t>C4</a:t>
            </a:r>
            <a:endParaRPr lang="es-ES_tradnl" sz="4000" dirty="0">
              <a:latin typeface="Fiba" panose="02010500040101020104" pitchFamily="2" charset="0"/>
            </a:endParaRPr>
          </a:p>
        </p:txBody>
      </p:sp>
      <p:sp>
        <p:nvSpPr>
          <p:cNvPr id="7" name="Rectángulo: esquinas redondeadas 7"/>
          <p:cNvSpPr/>
          <p:nvPr/>
        </p:nvSpPr>
        <p:spPr>
          <a:xfrm>
            <a:off x="6888959" y="4618844"/>
            <a:ext cx="857248" cy="780825"/>
          </a:xfrm>
          <a:prstGeom prst="roundRect">
            <a:avLst/>
          </a:prstGeom>
          <a:solidFill>
            <a:srgbClr val="8C0A3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4000" smtClean="0">
                <a:latin typeface="Fiba" panose="02010500040101020104" pitchFamily="2" charset="0"/>
              </a:rPr>
              <a:t>C5</a:t>
            </a:r>
            <a:endParaRPr lang="es-ES_tradnl" sz="4000" dirty="0">
              <a:latin typeface="Fiba" panose="02010500040101020104" pitchFamily="2" charset="0"/>
            </a:endParaRPr>
          </a:p>
        </p:txBody>
      </p:sp>
      <p:sp>
        <p:nvSpPr>
          <p:cNvPr id="8" name="Rectángulo: esquinas redondeadas 7"/>
          <p:cNvSpPr/>
          <p:nvPr/>
        </p:nvSpPr>
        <p:spPr>
          <a:xfrm>
            <a:off x="1300165" y="4494210"/>
            <a:ext cx="857249" cy="780825"/>
          </a:xfrm>
          <a:prstGeom prst="roundRect">
            <a:avLst/>
          </a:prstGeom>
          <a:solidFill>
            <a:srgbClr val="8C0A3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4000" dirty="0">
                <a:latin typeface="Fiba" panose="02010500040101020104" pitchFamily="2" charset="0"/>
              </a:rPr>
              <a:t>C1</a:t>
            </a:r>
            <a:endParaRPr lang="es-ES_tradnl" sz="4000" dirty="0">
              <a:latin typeface="Fiba" panose="02010500040101020104" pitchFamily="2" charset="0"/>
            </a:endParaRPr>
          </a:p>
        </p:txBody>
      </p:sp>
      <p:sp>
        <p:nvSpPr>
          <p:cNvPr id="9" name="Rectángulo: esquinas redondeadas 7"/>
          <p:cNvSpPr/>
          <p:nvPr/>
        </p:nvSpPr>
        <p:spPr>
          <a:xfrm>
            <a:off x="2671762" y="4038050"/>
            <a:ext cx="857250" cy="780825"/>
          </a:xfrm>
          <a:prstGeom prst="roundRect">
            <a:avLst/>
          </a:prstGeom>
          <a:solidFill>
            <a:srgbClr val="8C0A3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4000" smtClean="0">
                <a:latin typeface="Fiba" panose="02010500040101020104" pitchFamily="2" charset="0"/>
              </a:rPr>
              <a:t>C2</a:t>
            </a:r>
            <a:endParaRPr lang="es-ES_tradnl" sz="4000" dirty="0">
              <a:latin typeface="Fiba" panose="02010500040101020104" pitchFamily="2" charset="0"/>
            </a:endParaRPr>
          </a:p>
        </p:txBody>
      </p:sp>
      <p:sp>
        <p:nvSpPr>
          <p:cNvPr id="10" name="Rectángulo: esquinas redondeadas 7"/>
          <p:cNvSpPr/>
          <p:nvPr/>
        </p:nvSpPr>
        <p:spPr>
          <a:xfrm>
            <a:off x="4100513" y="3447607"/>
            <a:ext cx="857248" cy="780825"/>
          </a:xfrm>
          <a:prstGeom prst="roundRect">
            <a:avLst/>
          </a:prstGeom>
          <a:solidFill>
            <a:srgbClr val="8C0A3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4000" dirty="0" smtClean="0">
                <a:latin typeface="Fiba" panose="02010500040101020104" pitchFamily="2" charset="0"/>
              </a:rPr>
              <a:t>C3</a:t>
            </a:r>
            <a:endParaRPr lang="es-ES_tradnl" sz="4000" dirty="0">
              <a:latin typeface="Fiba" panose="02010500040101020104" pitchFamily="2" charset="0"/>
            </a:endParaRPr>
          </a:p>
        </p:txBody>
      </p:sp>
    </p:spTree>
    <p:extLst>
      <p:ext uri="{BB962C8B-B14F-4D97-AF65-F5344CB8AC3E}">
        <p14:creationId xmlns:p14="http://schemas.microsoft.com/office/powerpoint/2010/main" val="5924950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87526"/>
            <a:ext cx="8229600" cy="637987"/>
          </a:xfrm>
        </p:spPr>
        <p:txBody>
          <a:bodyPr>
            <a:normAutofit fontScale="90000"/>
          </a:bodyPr>
          <a:lstStyle/>
          <a:p>
            <a:r>
              <a:rPr lang="es-ES" sz="2400" dirty="0">
                <a:solidFill>
                  <a:srgbClr val="FFFFFF"/>
                </a:solidFill>
                <a:latin typeface="Fiba" panose="02010500040101020104" pitchFamily="2" charset="0"/>
                <a:ea typeface="+mn-ea"/>
                <a:cs typeface="+mn-cs"/>
              </a:rPr>
              <a:t>ART. 37  </a:t>
            </a:r>
            <a:r>
              <a:rPr lang="es-ES" sz="2400" dirty="0" err="1">
                <a:solidFill>
                  <a:srgbClr val="FFFFFF"/>
                </a:solidFill>
                <a:latin typeface="Fiba" panose="02010500040101020104" pitchFamily="2" charset="0"/>
                <a:ea typeface="+mn-ea"/>
                <a:cs typeface="+mn-cs"/>
              </a:rPr>
              <a:t>unsportsmanlike</a:t>
            </a:r>
            <a:r>
              <a:rPr lang="es-ES" sz="2400" dirty="0">
                <a:solidFill>
                  <a:srgbClr val="FFFFFF"/>
                </a:solidFill>
                <a:latin typeface="Fiba" panose="02010500040101020104" pitchFamily="2" charset="0"/>
                <a:ea typeface="+mn-ea"/>
                <a:cs typeface="+mn-cs"/>
              </a:rPr>
              <a:t> </a:t>
            </a:r>
            <a:r>
              <a:rPr lang="es-ES" sz="2400" dirty="0" err="1">
                <a:solidFill>
                  <a:srgbClr val="FFFFFF"/>
                </a:solidFill>
                <a:latin typeface="Fiba" panose="02010500040101020104" pitchFamily="2" charset="0"/>
                <a:ea typeface="+mn-ea"/>
                <a:cs typeface="+mn-cs"/>
              </a:rPr>
              <a:t>foul</a:t>
            </a:r>
            <a:r>
              <a:rPr lang="es-ES" sz="2400" dirty="0">
                <a:solidFill>
                  <a:srgbClr val="FFFFFF"/>
                </a:solidFill>
                <a:latin typeface="Fiba" panose="02010500040101020104" pitchFamily="2" charset="0"/>
                <a:ea typeface="+mn-ea"/>
                <a:cs typeface="+mn-cs"/>
              </a:rPr>
              <a:t/>
            </a:r>
            <a:br>
              <a:rPr lang="es-ES" sz="2400" dirty="0">
                <a:solidFill>
                  <a:srgbClr val="FFFFFF"/>
                </a:solidFill>
                <a:latin typeface="Fiba" panose="02010500040101020104" pitchFamily="2" charset="0"/>
                <a:ea typeface="+mn-ea"/>
                <a:cs typeface="+mn-cs"/>
              </a:rPr>
            </a:br>
            <a:r>
              <a:rPr lang="es-ES" sz="2400" dirty="0" err="1" smtClean="0">
                <a:solidFill>
                  <a:srgbClr val="FFFFFF"/>
                </a:solidFill>
                <a:latin typeface="Fiba" panose="02010500040101020104" pitchFamily="2" charset="0"/>
                <a:ea typeface="+mn-ea"/>
                <a:cs typeface="+mn-cs"/>
              </a:rPr>
              <a:t>five</a:t>
            </a:r>
            <a:r>
              <a:rPr lang="es-ES" sz="2400" dirty="0" smtClean="0">
                <a:solidFill>
                  <a:srgbClr val="FFFFFF"/>
                </a:solidFill>
                <a:latin typeface="Fiba" panose="02010500040101020104" pitchFamily="2" charset="0"/>
                <a:ea typeface="+mn-ea"/>
                <a:cs typeface="+mn-cs"/>
              </a:rPr>
              <a:t> </a:t>
            </a:r>
            <a:r>
              <a:rPr lang="es-ES" sz="2400" dirty="0" err="1" smtClean="0">
                <a:solidFill>
                  <a:srgbClr val="FFFFFF"/>
                </a:solidFill>
                <a:latin typeface="Fiba" panose="02010500040101020104" pitchFamily="2" charset="0"/>
                <a:ea typeface="+mn-ea"/>
                <a:cs typeface="+mn-cs"/>
              </a:rPr>
              <a:t>criteria</a:t>
            </a:r>
            <a:endParaRPr lang="es-ES_tradnl" sz="2400" dirty="0">
              <a:solidFill>
                <a:srgbClr val="FFFFFF"/>
              </a:solidFill>
              <a:latin typeface="Fiba" panose="02010500040101020104" pitchFamily="2" charset="0"/>
              <a:ea typeface="+mn-ea"/>
              <a:cs typeface="+mn-cs"/>
            </a:endParaRPr>
          </a:p>
        </p:txBody>
      </p:sp>
      <p:sp>
        <p:nvSpPr>
          <p:cNvPr id="5" name="Marcador de contenido 4"/>
          <p:cNvSpPr>
            <a:spLocks noGrp="1"/>
          </p:cNvSpPr>
          <p:nvPr>
            <p:ph idx="1"/>
          </p:nvPr>
        </p:nvSpPr>
        <p:spPr>
          <a:xfrm>
            <a:off x="1328738" y="2029671"/>
            <a:ext cx="7500937" cy="3940466"/>
          </a:xfrm>
        </p:spPr>
        <p:txBody>
          <a:bodyPr>
            <a:normAutofit/>
          </a:bodyPr>
          <a:lstStyle/>
          <a:p>
            <a:pPr marL="0" lvl="1" indent="0" algn="just">
              <a:buNone/>
            </a:pPr>
            <a:r>
              <a:rPr lang="en-GB" sz="2000" dirty="0" smtClean="0">
                <a:latin typeface="Univers 57 Condensed" charset="0"/>
                <a:ea typeface="Univers 57 Condensed" charset="0"/>
                <a:cs typeface="Univers 57 Condensed" charset="0"/>
              </a:rPr>
              <a:t>Not </a:t>
            </a:r>
            <a:r>
              <a:rPr lang="en-GB" sz="2000" dirty="0">
                <a:latin typeface="Univers 57 Condensed" charset="0"/>
                <a:ea typeface="Univers 57 Condensed" charset="0"/>
                <a:cs typeface="Univers 57 Condensed" charset="0"/>
              </a:rPr>
              <a:t>a legitimate attempt to play the ball within the spirit and intent of the rules </a:t>
            </a:r>
          </a:p>
          <a:p>
            <a:pPr marL="0" lvl="1" indent="0" algn="just">
              <a:buNone/>
            </a:pPr>
            <a:endParaRPr lang="en-GB" sz="2000" dirty="0">
              <a:latin typeface="Univers 57 Condensed" charset="0"/>
              <a:ea typeface="Univers 57 Condensed" charset="0"/>
              <a:cs typeface="Univers 57 Condensed" charset="0"/>
            </a:endParaRPr>
          </a:p>
          <a:p>
            <a:pPr marL="0" lvl="1" indent="0" algn="just">
              <a:buNone/>
            </a:pPr>
            <a:r>
              <a:rPr lang="en-GB" sz="2000" dirty="0">
                <a:latin typeface="Univers 57 Condensed" charset="0"/>
                <a:ea typeface="Univers 57 Condensed" charset="0"/>
                <a:cs typeface="Univers 57 Condensed" charset="0"/>
              </a:rPr>
              <a:t>Excessive, hard contact caused by a player in an effort to play the ball </a:t>
            </a:r>
            <a:r>
              <a:rPr lang="en-GB" sz="2000" b="1" u="sng" dirty="0">
                <a:solidFill>
                  <a:srgbClr val="FF0000"/>
                </a:solidFill>
                <a:latin typeface="Univers 57 Condensed" charset="0"/>
                <a:ea typeface="Univers 57 Condensed" charset="0"/>
                <a:cs typeface="Univers 57 Condensed" charset="0"/>
              </a:rPr>
              <a:t>or an opponent</a:t>
            </a:r>
            <a:r>
              <a:rPr lang="en-GB" sz="2000" dirty="0">
                <a:latin typeface="Univers 57 Condensed" charset="0"/>
                <a:ea typeface="Univers 57 Condensed" charset="0"/>
                <a:cs typeface="Univers 57 Condensed" charset="0"/>
              </a:rPr>
              <a:t>. </a:t>
            </a:r>
            <a:endParaRPr lang="en-GB" sz="2000" dirty="0" smtClean="0">
              <a:latin typeface="Univers 57 Condensed" charset="0"/>
              <a:ea typeface="Univers 57 Condensed" charset="0"/>
              <a:cs typeface="Univers 57 Condensed" charset="0"/>
            </a:endParaRPr>
          </a:p>
          <a:p>
            <a:pPr marL="0" lvl="1" indent="0" algn="just">
              <a:buNone/>
            </a:pPr>
            <a:endParaRPr lang="en-GB" sz="2000" b="1" dirty="0">
              <a:solidFill>
                <a:srgbClr val="FF0000"/>
              </a:solidFill>
              <a:latin typeface="Univers 57 Condensed" charset="0"/>
              <a:ea typeface="Univers 57 Condensed" charset="0"/>
              <a:cs typeface="Univers 57 Condensed" charset="0"/>
            </a:endParaRPr>
          </a:p>
          <a:p>
            <a:pPr marL="0" lvl="1" indent="0" algn="just">
              <a:buNone/>
            </a:pPr>
            <a:r>
              <a:rPr lang="en-US" sz="2000" b="1" u="sng" dirty="0" smtClean="0">
                <a:solidFill>
                  <a:srgbClr val="FF0000"/>
                </a:solidFill>
                <a:latin typeface="Univers 57 Condensed" charset="0"/>
              </a:rPr>
              <a:t>An </a:t>
            </a:r>
            <a:r>
              <a:rPr lang="en-US" sz="2000" b="1" u="sng" dirty="0">
                <a:solidFill>
                  <a:srgbClr val="FF0000"/>
                </a:solidFill>
                <a:latin typeface="Univers 57 Condensed" charset="0"/>
              </a:rPr>
              <a:t>unnecessary contact caused by defensive player in order to stop the progress of the offensive team in </a:t>
            </a:r>
            <a:r>
              <a:rPr lang="en-US" sz="2000" b="1" u="sng" dirty="0" smtClean="0">
                <a:solidFill>
                  <a:srgbClr val="FF0000"/>
                </a:solidFill>
                <a:latin typeface="Univers 57 Condensed" charset="0"/>
              </a:rPr>
              <a:t>transition</a:t>
            </a:r>
          </a:p>
          <a:p>
            <a:pPr marL="0" lvl="1" indent="0" algn="just">
              <a:buNone/>
            </a:pPr>
            <a:r>
              <a:rPr lang="en-GB" sz="2000" b="1" u="sng" dirty="0" smtClean="0">
                <a:solidFill>
                  <a:srgbClr val="FF0000"/>
                </a:solidFill>
                <a:latin typeface="Univers 57 Condensed" charset="0"/>
                <a:ea typeface="Univers 57 Condensed" charset="0"/>
                <a:cs typeface="Univers 57 Condensed" charset="0"/>
              </a:rPr>
              <a:t>This </a:t>
            </a:r>
            <a:r>
              <a:rPr lang="en-GB" sz="2000" b="1" u="sng" dirty="0">
                <a:solidFill>
                  <a:srgbClr val="FF0000"/>
                </a:solidFill>
                <a:latin typeface="Univers 57 Condensed" charset="0"/>
                <a:ea typeface="Univers 57 Condensed" charset="0"/>
                <a:cs typeface="Univers 57 Condensed" charset="0"/>
              </a:rPr>
              <a:t>applies until the offensive player begins his act of shooting.</a:t>
            </a:r>
          </a:p>
        </p:txBody>
      </p:sp>
      <p:sp>
        <p:nvSpPr>
          <p:cNvPr id="6" name="Rectángulo: esquinas redondeadas 7"/>
          <p:cNvSpPr/>
          <p:nvPr/>
        </p:nvSpPr>
        <p:spPr>
          <a:xfrm>
            <a:off x="228601" y="1905225"/>
            <a:ext cx="857249" cy="780825"/>
          </a:xfrm>
          <a:prstGeom prst="roundRect">
            <a:avLst/>
          </a:prstGeom>
          <a:solidFill>
            <a:srgbClr val="8C0A3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4000" dirty="0">
                <a:latin typeface="Fiba" panose="02010500040101020104" pitchFamily="2" charset="0"/>
              </a:rPr>
              <a:t>C1</a:t>
            </a:r>
            <a:endParaRPr lang="es-ES_tradnl" sz="4000" dirty="0">
              <a:latin typeface="Fiba" panose="02010500040101020104" pitchFamily="2" charset="0"/>
            </a:endParaRPr>
          </a:p>
        </p:txBody>
      </p:sp>
      <p:sp>
        <p:nvSpPr>
          <p:cNvPr id="7" name="Rectángulo: esquinas redondeadas 7"/>
          <p:cNvSpPr/>
          <p:nvPr/>
        </p:nvSpPr>
        <p:spPr>
          <a:xfrm>
            <a:off x="228601" y="2987897"/>
            <a:ext cx="857250" cy="780825"/>
          </a:xfrm>
          <a:prstGeom prst="roundRect">
            <a:avLst/>
          </a:prstGeom>
          <a:solidFill>
            <a:srgbClr val="8C0A3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4000" smtClean="0">
                <a:latin typeface="Fiba" panose="02010500040101020104" pitchFamily="2" charset="0"/>
              </a:rPr>
              <a:t>C2</a:t>
            </a:r>
            <a:endParaRPr lang="es-ES_tradnl" sz="4000" dirty="0">
              <a:latin typeface="Fiba" panose="02010500040101020104" pitchFamily="2" charset="0"/>
            </a:endParaRPr>
          </a:p>
        </p:txBody>
      </p:sp>
      <p:sp>
        <p:nvSpPr>
          <p:cNvPr id="8" name="Rectángulo: esquinas redondeadas 7"/>
          <p:cNvSpPr/>
          <p:nvPr/>
        </p:nvSpPr>
        <p:spPr>
          <a:xfrm>
            <a:off x="228602" y="4070569"/>
            <a:ext cx="857248" cy="780825"/>
          </a:xfrm>
          <a:prstGeom prst="roundRect">
            <a:avLst/>
          </a:prstGeom>
          <a:solidFill>
            <a:srgbClr val="8C0A3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4000" dirty="0" smtClean="0">
                <a:latin typeface="Fiba" panose="02010500040101020104" pitchFamily="2" charset="0"/>
              </a:rPr>
              <a:t>C3</a:t>
            </a:r>
            <a:endParaRPr lang="es-ES_tradnl" sz="4000" dirty="0">
              <a:latin typeface="Fiba" panose="02010500040101020104" pitchFamily="2" charset="0"/>
            </a:endParaRPr>
          </a:p>
        </p:txBody>
      </p:sp>
    </p:spTree>
    <p:extLst>
      <p:ext uri="{BB962C8B-B14F-4D97-AF65-F5344CB8AC3E}">
        <p14:creationId xmlns:p14="http://schemas.microsoft.com/office/powerpoint/2010/main" val="10196193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7847</TotalTime>
  <Words>1926</Words>
  <Application>Microsoft Macintosh PowerPoint</Application>
  <PresentationFormat>Näytössä katseltava diaesitys (4:3)</PresentationFormat>
  <Paragraphs>233</Paragraphs>
  <Slides>42</Slides>
  <Notes>0</Notes>
  <HiddenSlides>0</HiddenSlides>
  <MMClips>0</MMClips>
  <ScaleCrop>false</ScaleCrop>
  <HeadingPairs>
    <vt:vector size="6" baseType="variant">
      <vt:variant>
        <vt:lpstr>Käytetyt fontit</vt:lpstr>
      </vt:variant>
      <vt:variant>
        <vt:i4>8</vt:i4>
      </vt:variant>
      <vt:variant>
        <vt:lpstr>Teema</vt:lpstr>
      </vt:variant>
      <vt:variant>
        <vt:i4>2</vt:i4>
      </vt:variant>
      <vt:variant>
        <vt:lpstr>Dian otsikot</vt:lpstr>
      </vt:variant>
      <vt:variant>
        <vt:i4>42</vt:i4>
      </vt:variant>
    </vt:vector>
  </HeadingPairs>
  <TitlesOfParts>
    <vt:vector size="52" baseType="lpstr">
      <vt:lpstr>Arial Bold</vt:lpstr>
      <vt:lpstr>Calibri</vt:lpstr>
      <vt:lpstr>Fiba</vt:lpstr>
      <vt:lpstr>Helvetica</vt:lpstr>
      <vt:lpstr>Mangal</vt:lpstr>
      <vt:lpstr>Times New Roman</vt:lpstr>
      <vt:lpstr>Univers 57 Condensed</vt:lpstr>
      <vt:lpstr>Arial</vt:lpstr>
      <vt:lpstr>Office Theme</vt:lpstr>
      <vt:lpstr>Office Theme</vt:lpstr>
      <vt:lpstr>PowerPoint-esitys</vt:lpstr>
      <vt:lpstr>NOTE</vt:lpstr>
      <vt:lpstr>PowerPoint-esitys</vt:lpstr>
      <vt:lpstr>ART. 37  unsportsmanlike foul</vt:lpstr>
      <vt:lpstr>ART. 37  unsportsmanlike foul</vt:lpstr>
      <vt:lpstr>ART. 37  unsportsmanlike foul</vt:lpstr>
      <vt:lpstr>PowerPoint-esitys</vt:lpstr>
      <vt:lpstr>ART. 37  unsportsmanlike foul five criteria</vt:lpstr>
      <vt:lpstr>ART. 37  unsportsmanlike foul five criteria</vt:lpstr>
      <vt:lpstr>ART. 37  unsportsmanlike foul five criteria</vt:lpstr>
      <vt:lpstr>ART. 37  unsportsmanlike foul NEW criteria C3</vt:lpstr>
      <vt:lpstr>PowerPoint-esitys</vt:lpstr>
      <vt:lpstr>ART. 37  unsportsmanlike foul criteria 1 </vt:lpstr>
      <vt:lpstr>ART. 37  unsportsmanlike foul criteria 1 </vt:lpstr>
      <vt:lpstr>ART. 37  unsportsmanlike foul criteria 1 </vt:lpstr>
      <vt:lpstr>ART. 37  unsportsmanlike foul criteria 1</vt:lpstr>
      <vt:lpstr>ART. 37  unsportsmanlike foul criteria 2 </vt:lpstr>
      <vt:lpstr>ART. 37  unsportsmanlike foul criteria 2</vt:lpstr>
      <vt:lpstr>ART. 37  unsportsmanlike foul criteria 2</vt:lpstr>
      <vt:lpstr>ART. 37  unsportsmanlike foul criteria 2</vt:lpstr>
      <vt:lpstr>ART. 37  unsportsmanlike foul criteria 2</vt:lpstr>
      <vt:lpstr>ART. 37  unsportsmanlike foul criteria 3 </vt:lpstr>
      <vt:lpstr>ART. 37  unsportsmanlike foul Criteria 3</vt:lpstr>
      <vt:lpstr>ART. 37  unsportsmanlike foul Criteria 3</vt:lpstr>
      <vt:lpstr>ART. 37  unsportsmanlike foul Criteria 3</vt:lpstr>
      <vt:lpstr>ART. 37  unsportsmanlike foul criteria 3</vt:lpstr>
      <vt:lpstr>ART. 37  unsportsmanlike foul criteria 3</vt:lpstr>
      <vt:lpstr>ART. 37  unsportsmanlike foul criteria 3</vt:lpstr>
      <vt:lpstr>PowerPoint-esitys</vt:lpstr>
      <vt:lpstr>PowerPoint-esitys</vt:lpstr>
      <vt:lpstr>ART. 37  unsportsmanlike foul criteria 4 </vt:lpstr>
      <vt:lpstr>ART. 37  unsportsmanlike foul Criteria 4</vt:lpstr>
      <vt:lpstr>ART. 37  unsportsmanlike foul criteria 4</vt:lpstr>
      <vt:lpstr>ART. 37  unsportsmanlike foul criteria 4</vt:lpstr>
      <vt:lpstr>ART. 37  unsportsmanlike foul criteria 4</vt:lpstr>
      <vt:lpstr>PowerPoint-esitys</vt:lpstr>
      <vt:lpstr>PowerPoint-esitys</vt:lpstr>
      <vt:lpstr>PowerPoint-esitys</vt:lpstr>
      <vt:lpstr>ART. 37  unsportsmanlike foul criteria 5</vt:lpstr>
      <vt:lpstr>ART. 37  unsportsmanlike foul Criteria 4</vt:lpstr>
      <vt:lpstr>ART. 37  unsportsmanlike foul criteria 5</vt:lpstr>
      <vt:lpstr>PowerPoint-esitys</vt:lpstr>
    </vt:vector>
  </TitlesOfParts>
  <Company>The Works</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Simon Cornes</dc:creator>
  <cp:lastModifiedBy>Carl Jungebrand</cp:lastModifiedBy>
  <cp:revision>445</cp:revision>
  <cp:lastPrinted>2017-05-13T14:13:24Z</cp:lastPrinted>
  <dcterms:created xsi:type="dcterms:W3CDTF">2012-11-02T08:55:57Z</dcterms:created>
  <dcterms:modified xsi:type="dcterms:W3CDTF">2017-08-17T20:18:16Z</dcterms:modified>
</cp:coreProperties>
</file>