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emf" ContentType="image/x-em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5"/>
  </p:notesMasterIdLst>
  <p:handoutMasterIdLst>
    <p:handoutMasterId r:id="rId46"/>
  </p:handoutMasterIdLst>
  <p:sldIdLst>
    <p:sldId id="364" r:id="rId3"/>
    <p:sldId id="365" r:id="rId4"/>
    <p:sldId id="498" r:id="rId5"/>
    <p:sldId id="456" r:id="rId6"/>
    <p:sldId id="457" r:id="rId7"/>
    <p:sldId id="458" r:id="rId8"/>
    <p:sldId id="446" r:id="rId9"/>
    <p:sldId id="465" r:id="rId10"/>
    <p:sldId id="486" r:id="rId11"/>
    <p:sldId id="500" r:id="rId12"/>
    <p:sldId id="475" r:id="rId13"/>
    <p:sldId id="476" r:id="rId14"/>
    <p:sldId id="469" r:id="rId15"/>
    <p:sldId id="447" r:id="rId16"/>
    <p:sldId id="443" r:id="rId17"/>
    <p:sldId id="423" r:id="rId18"/>
    <p:sldId id="441" r:id="rId19"/>
    <p:sldId id="468" r:id="rId20"/>
    <p:sldId id="454" r:id="rId21"/>
    <p:sldId id="473" r:id="rId22"/>
    <p:sldId id="494" r:id="rId23"/>
    <p:sldId id="444" r:id="rId24"/>
    <p:sldId id="404" r:id="rId25"/>
    <p:sldId id="450" r:id="rId26"/>
    <p:sldId id="459" r:id="rId27"/>
    <p:sldId id="466" r:id="rId28"/>
    <p:sldId id="496" r:id="rId29"/>
    <p:sldId id="482" r:id="rId30"/>
    <p:sldId id="460" r:id="rId31"/>
    <p:sldId id="495" r:id="rId32"/>
    <p:sldId id="474" r:id="rId33"/>
    <p:sldId id="438" r:id="rId34"/>
    <p:sldId id="452" r:id="rId35"/>
    <p:sldId id="430" r:id="rId36"/>
    <p:sldId id="463" r:id="rId37"/>
    <p:sldId id="401" r:id="rId38"/>
    <p:sldId id="431" r:id="rId39"/>
    <p:sldId id="437" r:id="rId40"/>
    <p:sldId id="497" r:id="rId41"/>
    <p:sldId id="406" r:id="rId42"/>
    <p:sldId id="484" r:id="rId43"/>
    <p:sldId id="366" r:id="rId44"/>
  </p:sldIdLst>
  <p:sldSz cx="9144000" cy="6858000" type="screen4x3"/>
  <p:notesSz cx="9906000" cy="67945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6o37/W0fSbfjEoquMnhnhg==" hashData="cSvW8Tn+49SIvZr9tB6qKdeDSxU="/>
  <p:extLst>
    <p:ext uri="{521415D9-36F7-43E2-AB2F-B90AF26B5E84}">
      <p14:sectionLst xmlns:p14="http://schemas.microsoft.com/office/powerpoint/2010/main">
        <p14:section name="Default Section" id="{7CD1BE97-A88C-45E7-96FC-53222111E612}">
          <p14:sldIdLst>
            <p14:sldId id="364"/>
            <p14:sldId id="365"/>
            <p14:sldId id="498"/>
            <p14:sldId id="456"/>
            <p14:sldId id="457"/>
            <p14:sldId id="458"/>
            <p14:sldId id="446"/>
            <p14:sldId id="465"/>
            <p14:sldId id="486"/>
            <p14:sldId id="500"/>
            <p14:sldId id="475"/>
            <p14:sldId id="476"/>
            <p14:sldId id="469"/>
            <p14:sldId id="447"/>
            <p14:sldId id="443"/>
            <p14:sldId id="423"/>
            <p14:sldId id="441"/>
            <p14:sldId id="468"/>
            <p14:sldId id="454"/>
            <p14:sldId id="473"/>
            <p14:sldId id="494"/>
            <p14:sldId id="444"/>
            <p14:sldId id="404"/>
            <p14:sldId id="450"/>
            <p14:sldId id="459"/>
            <p14:sldId id="466"/>
            <p14:sldId id="496"/>
            <p14:sldId id="482"/>
            <p14:sldId id="460"/>
            <p14:sldId id="495"/>
            <p14:sldId id="474"/>
            <p14:sldId id="438"/>
            <p14:sldId id="452"/>
            <p14:sldId id="430"/>
            <p14:sldId id="463"/>
            <p14:sldId id="401"/>
            <p14:sldId id="431"/>
            <p14:sldId id="437"/>
            <p14:sldId id="497"/>
            <p14:sldId id="406"/>
            <p14:sldId id="484"/>
            <p14:sldId id="36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C34"/>
    <a:srgbClr val="FFCC99"/>
    <a:srgbClr val="FF0000"/>
    <a:srgbClr val="EEA420"/>
    <a:srgbClr val="8C0A32"/>
    <a:srgbClr val="C1C1C1"/>
    <a:srgbClr val="76D6FF"/>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autoAdjust="0"/>
    <p:restoredTop sz="95782" autoAdjust="0"/>
  </p:normalViewPr>
  <p:slideViewPr>
    <p:cSldViewPr snapToGrid="0" snapToObjects="1">
      <p:cViewPr varScale="1">
        <p:scale>
          <a:sx n="124" d="100"/>
          <a:sy n="124" d="100"/>
        </p:scale>
        <p:origin x="1744" y="184"/>
      </p:cViewPr>
      <p:guideLst>
        <p:guide orient="horz" pos="2160"/>
        <p:guide pos="2880"/>
      </p:guideLst>
    </p:cSldViewPr>
  </p:slideViewPr>
  <p:outlineViewPr>
    <p:cViewPr>
      <p:scale>
        <a:sx n="33" d="100"/>
        <a:sy n="33" d="100"/>
      </p:scale>
      <p:origin x="0" y="7110"/>
    </p:cViewPr>
  </p:outlineViewPr>
  <p:notesTextViewPr>
    <p:cViewPr>
      <p:scale>
        <a:sx n="100" d="100"/>
        <a:sy n="100" d="100"/>
      </p:scale>
      <p:origin x="0" y="0"/>
    </p:cViewPr>
  </p:notesTextViewPr>
  <p:sorterViewPr>
    <p:cViewPr>
      <p:scale>
        <a:sx n="54" d="100"/>
        <a:sy n="54"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7" Type="http://schemas.microsoft.com/office/2015/10/relationships/revisionInfo" Target="revisionInfo.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92600" cy="339725"/>
          </a:xfrm>
          <a:prstGeom prst="rect">
            <a:avLst/>
          </a:prstGeom>
        </p:spPr>
        <p:txBody>
          <a:bodyPr vert="horz" lIns="91303" tIns="45651" rIns="91303" bIns="45651" rtlCol="0"/>
          <a:lstStyle>
            <a:lvl1pPr algn="l">
              <a:defRPr sz="1200"/>
            </a:lvl1pPr>
          </a:lstStyle>
          <a:p>
            <a:endParaRPr lang="en-US"/>
          </a:p>
        </p:txBody>
      </p:sp>
      <p:sp>
        <p:nvSpPr>
          <p:cNvPr id="3" name="Date Placeholder 2"/>
          <p:cNvSpPr>
            <a:spLocks noGrp="1"/>
          </p:cNvSpPr>
          <p:nvPr>
            <p:ph type="dt" sz="quarter" idx="1"/>
          </p:nvPr>
        </p:nvSpPr>
        <p:spPr>
          <a:xfrm>
            <a:off x="5611109" y="0"/>
            <a:ext cx="4292600" cy="339725"/>
          </a:xfrm>
          <a:prstGeom prst="rect">
            <a:avLst/>
          </a:prstGeom>
        </p:spPr>
        <p:txBody>
          <a:bodyPr vert="horz" lIns="91303" tIns="45651" rIns="91303" bIns="45651" rtlCol="0"/>
          <a:lstStyle>
            <a:lvl1pPr algn="r">
              <a:defRPr sz="1200"/>
            </a:lvl1pPr>
          </a:lstStyle>
          <a:p>
            <a:fld id="{D3BC29F6-A6DD-4F61-80BC-8372CE9FD9DE}" type="datetimeFigureOut">
              <a:rPr lang="en-US" smtClean="0"/>
              <a:t>8/18/17</a:t>
            </a:fld>
            <a:endParaRPr lang="en-US"/>
          </a:p>
        </p:txBody>
      </p:sp>
      <p:sp>
        <p:nvSpPr>
          <p:cNvPr id="4" name="Footer Placeholder 3"/>
          <p:cNvSpPr>
            <a:spLocks noGrp="1"/>
          </p:cNvSpPr>
          <p:nvPr>
            <p:ph type="ftr" sz="quarter" idx="2"/>
          </p:nvPr>
        </p:nvSpPr>
        <p:spPr>
          <a:xfrm>
            <a:off x="1" y="6453595"/>
            <a:ext cx="4292600" cy="339725"/>
          </a:xfrm>
          <a:prstGeom prst="rect">
            <a:avLst/>
          </a:prstGeom>
        </p:spPr>
        <p:txBody>
          <a:bodyPr vert="horz" lIns="91303" tIns="45651" rIns="91303" bIns="45651" rtlCol="0" anchor="b"/>
          <a:lstStyle>
            <a:lvl1pPr algn="l">
              <a:defRPr sz="1200"/>
            </a:lvl1pPr>
          </a:lstStyle>
          <a:p>
            <a:endParaRPr lang="en-US"/>
          </a:p>
        </p:txBody>
      </p:sp>
      <p:sp>
        <p:nvSpPr>
          <p:cNvPr id="5" name="Slide Number Placeholder 4"/>
          <p:cNvSpPr>
            <a:spLocks noGrp="1"/>
          </p:cNvSpPr>
          <p:nvPr>
            <p:ph type="sldNum" sz="quarter" idx="3"/>
          </p:nvPr>
        </p:nvSpPr>
        <p:spPr>
          <a:xfrm>
            <a:off x="5611109" y="6453595"/>
            <a:ext cx="4292600" cy="339725"/>
          </a:xfrm>
          <a:prstGeom prst="rect">
            <a:avLst/>
          </a:prstGeom>
        </p:spPr>
        <p:txBody>
          <a:bodyPr vert="horz" lIns="91303" tIns="45651" rIns="91303" bIns="45651" rtlCol="0" anchor="b"/>
          <a:lstStyle>
            <a:lvl1pPr algn="r">
              <a:defRPr sz="1200"/>
            </a:lvl1pPr>
          </a:lstStyle>
          <a:p>
            <a:fld id="{902DDF29-4A55-4C77-AAD1-805D88BACC0C}" type="slidenum">
              <a:rPr lang="en-US" smtClean="0"/>
              <a:t>‹#›</a:t>
            </a:fld>
            <a:endParaRPr lang="en-US"/>
          </a:p>
        </p:txBody>
      </p:sp>
    </p:spTree>
    <p:extLst>
      <p:ext uri="{BB962C8B-B14F-4D97-AF65-F5344CB8AC3E}">
        <p14:creationId xmlns:p14="http://schemas.microsoft.com/office/powerpoint/2010/main" val="3515024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92600" cy="339725"/>
          </a:xfrm>
          <a:prstGeom prst="rect">
            <a:avLst/>
          </a:prstGeom>
        </p:spPr>
        <p:txBody>
          <a:bodyPr vert="horz" lIns="91303" tIns="45651" rIns="91303" bIns="45651" rtlCol="0"/>
          <a:lstStyle>
            <a:lvl1pPr algn="l">
              <a:defRPr sz="1200"/>
            </a:lvl1pPr>
          </a:lstStyle>
          <a:p>
            <a:endParaRPr lang="en-US"/>
          </a:p>
        </p:txBody>
      </p:sp>
      <p:sp>
        <p:nvSpPr>
          <p:cNvPr id="3" name="Date Placeholder 2"/>
          <p:cNvSpPr>
            <a:spLocks noGrp="1"/>
          </p:cNvSpPr>
          <p:nvPr>
            <p:ph type="dt" idx="1"/>
          </p:nvPr>
        </p:nvSpPr>
        <p:spPr>
          <a:xfrm>
            <a:off x="5611109" y="0"/>
            <a:ext cx="4292600" cy="339725"/>
          </a:xfrm>
          <a:prstGeom prst="rect">
            <a:avLst/>
          </a:prstGeom>
        </p:spPr>
        <p:txBody>
          <a:bodyPr vert="horz" lIns="91303" tIns="45651" rIns="91303" bIns="45651" rtlCol="0"/>
          <a:lstStyle>
            <a:lvl1pPr algn="r">
              <a:defRPr sz="1200"/>
            </a:lvl1pPr>
          </a:lstStyle>
          <a:p>
            <a:fld id="{3389E6CF-D538-46A2-A5AC-91392F4F4C76}" type="datetimeFigureOut">
              <a:rPr lang="en-US" smtClean="0"/>
              <a:t>8/18/17</a:t>
            </a:fld>
            <a:endParaRPr lang="en-US"/>
          </a:p>
        </p:txBody>
      </p:sp>
      <p:sp>
        <p:nvSpPr>
          <p:cNvPr id="4" name="Slide Image Placeholder 3"/>
          <p:cNvSpPr>
            <a:spLocks noGrp="1" noRot="1" noChangeAspect="1"/>
          </p:cNvSpPr>
          <p:nvPr>
            <p:ph type="sldImg" idx="2"/>
          </p:nvPr>
        </p:nvSpPr>
        <p:spPr>
          <a:xfrm>
            <a:off x="3254375" y="509588"/>
            <a:ext cx="3397250" cy="2547937"/>
          </a:xfrm>
          <a:prstGeom prst="rect">
            <a:avLst/>
          </a:prstGeom>
          <a:noFill/>
          <a:ln w="12700">
            <a:solidFill>
              <a:prstClr val="black"/>
            </a:solidFill>
          </a:ln>
        </p:spPr>
        <p:txBody>
          <a:bodyPr vert="horz" lIns="91303" tIns="45651" rIns="91303" bIns="45651" rtlCol="0" anchor="ctr"/>
          <a:lstStyle/>
          <a:p>
            <a:endParaRPr lang="en-US"/>
          </a:p>
        </p:txBody>
      </p:sp>
      <p:sp>
        <p:nvSpPr>
          <p:cNvPr id="5" name="Notes Placeholder 4"/>
          <p:cNvSpPr>
            <a:spLocks noGrp="1"/>
          </p:cNvSpPr>
          <p:nvPr>
            <p:ph type="body" sz="quarter" idx="3"/>
          </p:nvPr>
        </p:nvSpPr>
        <p:spPr>
          <a:xfrm>
            <a:off x="990601" y="3227388"/>
            <a:ext cx="7924800" cy="3057525"/>
          </a:xfrm>
          <a:prstGeom prst="rect">
            <a:avLst/>
          </a:prstGeom>
        </p:spPr>
        <p:txBody>
          <a:bodyPr vert="horz" lIns="91303" tIns="45651" rIns="91303" bIns="456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453595"/>
            <a:ext cx="4292600" cy="339725"/>
          </a:xfrm>
          <a:prstGeom prst="rect">
            <a:avLst/>
          </a:prstGeom>
        </p:spPr>
        <p:txBody>
          <a:bodyPr vert="horz" lIns="91303" tIns="45651" rIns="91303" bIns="45651" rtlCol="0" anchor="b"/>
          <a:lstStyle>
            <a:lvl1pPr algn="l">
              <a:defRPr sz="1200"/>
            </a:lvl1pPr>
          </a:lstStyle>
          <a:p>
            <a:endParaRPr lang="en-US"/>
          </a:p>
        </p:txBody>
      </p:sp>
      <p:sp>
        <p:nvSpPr>
          <p:cNvPr id="7" name="Slide Number Placeholder 6"/>
          <p:cNvSpPr>
            <a:spLocks noGrp="1"/>
          </p:cNvSpPr>
          <p:nvPr>
            <p:ph type="sldNum" sz="quarter" idx="5"/>
          </p:nvPr>
        </p:nvSpPr>
        <p:spPr>
          <a:xfrm>
            <a:off x="5611109" y="6453595"/>
            <a:ext cx="4292600" cy="339725"/>
          </a:xfrm>
          <a:prstGeom prst="rect">
            <a:avLst/>
          </a:prstGeom>
        </p:spPr>
        <p:txBody>
          <a:bodyPr vert="horz" lIns="91303" tIns="45651" rIns="91303" bIns="45651" rtlCol="0" anchor="b"/>
          <a:lstStyle>
            <a:lvl1pPr algn="r">
              <a:defRPr sz="1200"/>
            </a:lvl1pPr>
          </a:lstStyle>
          <a:p>
            <a:fld id="{47B4CC4A-6B18-4E55-8B0E-AE50CF777A94}" type="slidenum">
              <a:rPr lang="en-US" smtClean="0"/>
              <a:t>‹#›</a:t>
            </a:fld>
            <a:endParaRPr lang="en-US"/>
          </a:p>
        </p:txBody>
      </p:sp>
    </p:spTree>
    <p:extLst>
      <p:ext uri="{BB962C8B-B14F-4D97-AF65-F5344CB8AC3E}">
        <p14:creationId xmlns:p14="http://schemas.microsoft.com/office/powerpoint/2010/main" val="2930850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47B4CC4A-6B18-4E55-8B0E-AE50CF777A94}" type="slidenum">
              <a:rPr lang="en-US" smtClean="0"/>
              <a:t>1</a:t>
            </a:fld>
            <a:endParaRPr lang="en-US" dirty="0"/>
          </a:p>
        </p:txBody>
      </p:sp>
    </p:spTree>
    <p:extLst>
      <p:ext uri="{BB962C8B-B14F-4D97-AF65-F5344CB8AC3E}">
        <p14:creationId xmlns:p14="http://schemas.microsoft.com/office/powerpoint/2010/main" val="2063645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32175" y="469900"/>
            <a:ext cx="3127375" cy="2346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D4810-FF9D-4717-96F7-EF729D613CA9}"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728103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32175" y="469900"/>
            <a:ext cx="3127375" cy="2346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D4810-FF9D-4717-96F7-EF729D613CA9}"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768896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32175" y="469900"/>
            <a:ext cx="3127375" cy="2346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D4810-FF9D-4717-96F7-EF729D613CA9}"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676322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32175" y="469900"/>
            <a:ext cx="3127375" cy="2346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D4810-FF9D-4717-96F7-EF729D613CA9}"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982337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32175" y="469900"/>
            <a:ext cx="3127375" cy="2346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D4810-FF9D-4717-96F7-EF729D613CA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639507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32175" y="469900"/>
            <a:ext cx="3127375" cy="2346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D4810-FF9D-4717-96F7-EF729D613CA9}"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84849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32175" y="469900"/>
            <a:ext cx="3127375" cy="2346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D4810-FF9D-4717-96F7-EF729D613CA9}"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515776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32175" y="469900"/>
            <a:ext cx="3127375" cy="2346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D4810-FF9D-4717-96F7-EF729D613CA9}"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396995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32175" y="469900"/>
            <a:ext cx="3127375" cy="2346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D4810-FF9D-4717-96F7-EF729D613CA9}"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06700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32175" y="469900"/>
            <a:ext cx="3127375" cy="2346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D4810-FF9D-4717-96F7-EF729D613CA9}"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527464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32175" y="469900"/>
            <a:ext cx="3127375" cy="2346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D4810-FF9D-4717-96F7-EF729D613CA9}"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594079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32175" y="469900"/>
            <a:ext cx="3127375" cy="2346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D4810-FF9D-4717-96F7-EF729D613CA9}"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302102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32F32279-1DFB-5242-8DE5-7B17A9EB1D47}" type="datetimeFigureOut">
              <a:rPr lang="en-US" smtClean="0"/>
              <a:pPr/>
              <a:t>8/18/17</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03913" y="6492876"/>
            <a:ext cx="2133600" cy="365125"/>
          </a:xfrm>
          <a:prstGeom prst="rect">
            <a:avLst/>
          </a:prstGeom>
        </p:spPr>
        <p:txBody>
          <a:bodyPr/>
          <a:lstStyle/>
          <a:p>
            <a:fld id="{C34C04AF-0BA3-6F44-A8DB-8D089D18E6A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32F32279-1DFB-5242-8DE5-7B17A9EB1D47}" type="datetimeFigureOut">
              <a:rPr lang="en-US" smtClean="0"/>
              <a:pPr/>
              <a:t>8/18/17</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03913" y="6492876"/>
            <a:ext cx="2133600" cy="365125"/>
          </a:xfrm>
          <a:prstGeom prst="rect">
            <a:avLst/>
          </a:prstGeom>
        </p:spPr>
        <p:txBody>
          <a:bodyPr/>
          <a:lstStyle/>
          <a:p>
            <a:fld id="{C34C04AF-0BA3-6F44-A8DB-8D089D18E6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32F32279-1DFB-5242-8DE5-7B17A9EB1D47}" type="datetimeFigureOut">
              <a:rPr lang="en-US" smtClean="0"/>
              <a:pPr/>
              <a:t>8/18/17</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03913" y="6492876"/>
            <a:ext cx="2133600" cy="365125"/>
          </a:xfrm>
          <a:prstGeom prst="rect">
            <a:avLst/>
          </a:prstGeom>
        </p:spPr>
        <p:txBody>
          <a:bodyPr/>
          <a:lstStyle/>
          <a:p>
            <a:fld id="{C34C04AF-0BA3-6F44-A8DB-8D089D18E6A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3352CB92-D5AA-0E49-BAAF-3363B7674FAD}" type="datetimeFigureOut">
              <a:rPr lang="en-US" smtClean="0"/>
              <a:pPr/>
              <a:t>8/18/17</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9FC1AC24-DBA3-574A-BE37-0D7F93B205E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3165" y="332694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3352CB92-D5AA-0E49-BAAF-3363B7674FAD}" type="datetimeFigureOut">
              <a:rPr lang="en-US" smtClean="0"/>
              <a:pPr/>
              <a:t>8/18/17</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9FC1AC24-DBA3-574A-BE37-0D7F93B205EE}"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3352CB92-D5AA-0E49-BAAF-3363B7674FAD}" type="datetimeFigureOut">
              <a:rPr lang="en-US" smtClean="0"/>
              <a:pPr/>
              <a:t>8/18/17</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9FC1AC24-DBA3-574A-BE37-0D7F93B205EE}"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3165" y="332694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3352CB92-D5AA-0E49-BAAF-3363B7674FAD}" type="datetimeFigureOut">
              <a:rPr lang="en-US" smtClean="0"/>
              <a:pPr/>
              <a:t>8/18/17</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9FC1AC24-DBA3-574A-BE37-0D7F93B205EE}"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3165" y="3326948"/>
            <a:ext cx="82296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7"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1"/>
            <a:ext cx="2133600" cy="365125"/>
          </a:xfrm>
          <a:prstGeom prst="rect">
            <a:avLst/>
          </a:prstGeom>
        </p:spPr>
        <p:txBody>
          <a:bodyPr/>
          <a:lstStyle/>
          <a:p>
            <a:fld id="{3352CB92-D5AA-0E49-BAAF-3363B7674FAD}" type="datetimeFigureOut">
              <a:rPr lang="en-US" smtClean="0"/>
              <a:pPr/>
              <a:t>8/18/17</a:t>
            </a:fld>
            <a:endParaRPr lang="en-US"/>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9FC1AC24-DBA3-574A-BE37-0D7F93B205EE}"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3165" y="3326948"/>
            <a:ext cx="82296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3352CB92-D5AA-0E49-BAAF-3363B7674FAD}" type="datetimeFigureOut">
              <a:rPr lang="en-US" smtClean="0"/>
              <a:pPr/>
              <a:t>8/18/17</a:t>
            </a:fld>
            <a:endParaRPr lang="en-US"/>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9FC1AC24-DBA3-574A-BE37-0D7F93B205EE}"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3352CB92-D5AA-0E49-BAAF-3363B7674FAD}" type="datetimeFigureOut">
              <a:rPr lang="en-US" smtClean="0"/>
              <a:pPr/>
              <a:t>8/18/17</a:t>
            </a:fld>
            <a:endParaRPr lang="en-US"/>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9FC1AC24-DBA3-574A-BE37-0D7F93B205EE}"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3352CB92-D5AA-0E49-BAAF-3363B7674FAD}" type="datetimeFigureOut">
              <a:rPr lang="en-US" smtClean="0"/>
              <a:pPr/>
              <a:t>8/18/17</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9FC1AC24-DBA3-574A-BE37-0D7F93B205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32F32279-1DFB-5242-8DE5-7B17A9EB1D47}" type="datetimeFigureOut">
              <a:rPr lang="en-US" smtClean="0"/>
              <a:pPr/>
              <a:t>8/18/17</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03913" y="6492876"/>
            <a:ext cx="2133600" cy="365125"/>
          </a:xfrm>
          <a:prstGeom prst="rect">
            <a:avLst/>
          </a:prstGeom>
        </p:spPr>
        <p:txBody>
          <a:bodyPr/>
          <a:lstStyle/>
          <a:p>
            <a:fld id="{C34C04AF-0BA3-6F44-A8DB-8D089D18E6A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3352CB92-D5AA-0E49-BAAF-3363B7674FAD}" type="datetimeFigureOut">
              <a:rPr lang="en-US" smtClean="0"/>
              <a:pPr/>
              <a:t>8/18/17</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9FC1AC24-DBA3-574A-BE37-0D7F93B205EE}"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33165" y="3326948"/>
            <a:ext cx="82296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3352CB92-D5AA-0E49-BAAF-3363B7674FAD}" type="datetimeFigureOut">
              <a:rPr lang="en-US" smtClean="0"/>
              <a:pPr/>
              <a:t>8/18/17</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9FC1AC24-DBA3-574A-BE37-0D7F93B205EE}"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3352CB92-D5AA-0E49-BAAF-3363B7674FAD}" type="datetimeFigureOut">
              <a:rPr lang="en-US" smtClean="0"/>
              <a:pPr/>
              <a:t>8/18/17</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9FC1AC24-DBA3-574A-BE37-0D7F93B205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32F32279-1DFB-5242-8DE5-7B17A9EB1D47}" type="datetimeFigureOut">
              <a:rPr lang="en-US" smtClean="0"/>
              <a:pPr/>
              <a:t>8/18/17</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03913" y="6492876"/>
            <a:ext cx="2133600" cy="365125"/>
          </a:xfrm>
          <a:prstGeom prst="rect">
            <a:avLst/>
          </a:prstGeom>
        </p:spPr>
        <p:txBody>
          <a:bodyPr/>
          <a:lstStyle/>
          <a:p>
            <a:fld id="{C34C04AF-0BA3-6F44-A8DB-8D089D18E6A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32F32279-1DFB-5242-8DE5-7B17A9EB1D47}" type="datetimeFigureOut">
              <a:rPr lang="en-US" smtClean="0"/>
              <a:pPr/>
              <a:t>8/18/17</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03913" y="6492876"/>
            <a:ext cx="2133600" cy="365125"/>
          </a:xfrm>
          <a:prstGeom prst="rect">
            <a:avLst/>
          </a:prstGeom>
        </p:spPr>
        <p:txBody>
          <a:bodyPr/>
          <a:lstStyle/>
          <a:p>
            <a:fld id="{C34C04AF-0BA3-6F44-A8DB-8D089D18E6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1"/>
            <a:ext cx="2133600" cy="365125"/>
          </a:xfrm>
          <a:prstGeom prst="rect">
            <a:avLst/>
          </a:prstGeom>
        </p:spPr>
        <p:txBody>
          <a:bodyPr/>
          <a:lstStyle/>
          <a:p>
            <a:fld id="{32F32279-1DFB-5242-8DE5-7B17A9EB1D47}" type="datetimeFigureOut">
              <a:rPr lang="en-US" smtClean="0"/>
              <a:pPr/>
              <a:t>8/18/17</a:t>
            </a:fld>
            <a:endParaRPr lang="en-US"/>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903913" y="6492876"/>
            <a:ext cx="2133600" cy="365125"/>
          </a:xfrm>
          <a:prstGeom prst="rect">
            <a:avLst/>
          </a:prstGeom>
        </p:spPr>
        <p:txBody>
          <a:bodyPr/>
          <a:lstStyle/>
          <a:p>
            <a:fld id="{C34C04AF-0BA3-6F44-A8DB-8D089D18E6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32F32279-1DFB-5242-8DE5-7B17A9EB1D47}" type="datetimeFigureOut">
              <a:rPr lang="en-US" smtClean="0"/>
              <a:pPr/>
              <a:t>8/18/17</a:t>
            </a:fld>
            <a:endParaRPr lang="en-US"/>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903913" y="6492876"/>
            <a:ext cx="2133600" cy="365125"/>
          </a:xfrm>
          <a:prstGeom prst="rect">
            <a:avLst/>
          </a:prstGeom>
        </p:spPr>
        <p:txBody>
          <a:bodyPr/>
          <a:lstStyle/>
          <a:p>
            <a:fld id="{C34C04AF-0BA3-6F44-A8DB-8D089D18E6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32F32279-1DFB-5242-8DE5-7B17A9EB1D47}" type="datetimeFigureOut">
              <a:rPr lang="en-US" smtClean="0"/>
              <a:pPr/>
              <a:t>8/18/17</a:t>
            </a:fld>
            <a:endParaRPr lang="en-US"/>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903913" y="6492876"/>
            <a:ext cx="2133600" cy="365125"/>
          </a:xfrm>
          <a:prstGeom prst="rect">
            <a:avLst/>
          </a:prstGeom>
        </p:spPr>
        <p:txBody>
          <a:bodyPr/>
          <a:lstStyle/>
          <a:p>
            <a:fld id="{C34C04AF-0BA3-6F44-A8DB-8D089D18E6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32F32279-1DFB-5242-8DE5-7B17A9EB1D47}" type="datetimeFigureOut">
              <a:rPr lang="en-US" smtClean="0"/>
              <a:pPr/>
              <a:t>8/18/17</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03913" y="6492876"/>
            <a:ext cx="2133600" cy="365125"/>
          </a:xfrm>
          <a:prstGeom prst="rect">
            <a:avLst/>
          </a:prstGeom>
        </p:spPr>
        <p:txBody>
          <a:bodyPr/>
          <a:lstStyle/>
          <a:p>
            <a:fld id="{C34C04AF-0BA3-6F44-A8DB-8D089D18E6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32F32279-1DFB-5242-8DE5-7B17A9EB1D47}" type="datetimeFigureOut">
              <a:rPr lang="en-US" smtClean="0"/>
              <a:pPr/>
              <a:t>8/18/17</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03913" y="6492876"/>
            <a:ext cx="2133600" cy="365125"/>
          </a:xfrm>
          <a:prstGeom prst="rect">
            <a:avLst/>
          </a:prstGeom>
        </p:spPr>
        <p:txBody>
          <a:bodyPr/>
          <a:lstStyle/>
          <a:p>
            <a:fld id="{C34C04AF-0BA3-6F44-A8DB-8D089D18E6A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9141472" cy="6856104"/>
          </a:xfrm>
          <a:prstGeom prst="rect">
            <a:avLst/>
          </a:prstGeom>
        </p:spPr>
      </p:pic>
      <p:sp>
        <p:nvSpPr>
          <p:cNvPr id="2" name="Title Placeholder 1"/>
          <p:cNvSpPr>
            <a:spLocks noGrp="1"/>
          </p:cNvSpPr>
          <p:nvPr>
            <p:ph type="title"/>
          </p:nvPr>
        </p:nvSpPr>
        <p:spPr>
          <a:xfrm>
            <a:off x="457200" y="110881"/>
            <a:ext cx="8229600" cy="637987"/>
          </a:xfrm>
          <a:prstGeom prst="rect">
            <a:avLst/>
          </a:prstGeom>
        </p:spPr>
        <p:txBody>
          <a:bodyPr vert="horz" lIns="91440" tIns="45720" rIns="91440" bIns="45720" rtlCol="0" anchor="ctr">
            <a:normAutofit/>
          </a:bodyPr>
          <a:lstStyle/>
          <a:p>
            <a:r>
              <a:rPr lang="en-GB" dirty="0"/>
              <a:t>TITLE TO GO HERE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Rectangle 7"/>
          <p:cNvSpPr/>
          <p:nvPr userDrawn="1"/>
        </p:nvSpPr>
        <p:spPr>
          <a:xfrm>
            <a:off x="8411635" y="6483853"/>
            <a:ext cx="550333" cy="276999"/>
          </a:xfrm>
          <a:prstGeom prst="rect">
            <a:avLst/>
          </a:prstGeom>
        </p:spPr>
        <p:txBody>
          <a:bodyPr wrap="square" anchor="ctr">
            <a:spAutoFit/>
          </a:bodyPr>
          <a:lstStyle/>
          <a:p>
            <a:pPr algn="ctr"/>
            <a:fld id="{D3E2F691-E059-DE45-BED1-F2F3E8547E09}" type="slidenum">
              <a:rPr lang="en-US" sz="1200" b="1" smtClean="0">
                <a:solidFill>
                  <a:schemeClr val="bg1"/>
                </a:solidFill>
                <a:latin typeface="Arial"/>
                <a:cs typeface="Arial"/>
              </a:rPr>
              <a:pPr algn="ctr"/>
              <a:t>‹#›</a:t>
            </a:fld>
            <a:endParaRPr lang="en-US" sz="1200" b="1">
              <a:solidFill>
                <a:schemeClr val="bg1"/>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200" b="0" i="0" kern="1200">
          <a:solidFill>
            <a:schemeClr val="bg1"/>
          </a:solidFill>
          <a:latin typeface="Arial Bold"/>
          <a:ea typeface="+mj-ea"/>
          <a:cs typeface="Arial Bold"/>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18.png"/><Relationship Id="rId7" Type="http://schemas.openxmlformats.org/officeDocument/2006/relationships/image" Target="../media/image22.png"/><Relationship Id="rId8" Type="http://schemas.openxmlformats.org/officeDocument/2006/relationships/image" Target="../media/image32.svg"/><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17.png"/><Relationship Id="rId5" Type="http://schemas.openxmlformats.org/officeDocument/2006/relationships/image" Target="../media/image19.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2.png"/><Relationship Id="rId9" Type="http://schemas.openxmlformats.org/officeDocument/2006/relationships/image" Target="../media/image32.svg"/><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17.png"/><Relationship Id="rId5" Type="http://schemas.openxmlformats.org/officeDocument/2006/relationships/image" Target="../media/image19.png"/><Relationship Id="rId6" Type="http://schemas.openxmlformats.org/officeDocument/2006/relationships/image" Target="../media/image26.jpeg"/><Relationship Id="rId7"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17.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36.png"/><Relationship Id="rId5" Type="http://schemas.openxmlformats.org/officeDocument/2006/relationships/image" Target="../media/image37.jpeg"/><Relationship Id="rId6" Type="http://schemas.openxmlformats.org/officeDocument/2006/relationships/image" Target="../media/image38.png"/><Relationship Id="rId7" Type="http://schemas.openxmlformats.org/officeDocument/2006/relationships/image" Target="../media/image20.png"/><Relationship Id="rId8" Type="http://schemas.openxmlformats.org/officeDocument/2006/relationships/image" Target="../media/image39.png"/><Relationship Id="rId9"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41.emf"/><Relationship Id="rId5" Type="http://schemas.openxmlformats.org/officeDocument/2006/relationships/image" Target="../media/image42.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png"/><Relationship Id="rId3"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17.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slideLayout" Target="../slideLayouts/slideLayout7.xml"/><Relationship Id="rId2" Type="http://schemas.openxmlformats.org/officeDocument/2006/relationships/image" Target="../media/image44.png"/></Relationships>
</file>

<file path=ppt/slides/_rels/slide29.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32.svg"/><Relationship Id="rId13" Type="http://schemas.openxmlformats.org/officeDocument/2006/relationships/image" Target="../media/image53.png"/><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17.png"/><Relationship Id="rId6" Type="http://schemas.openxmlformats.org/officeDocument/2006/relationships/image" Target="../media/image36.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17.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36.png"/><Relationship Id="rId5" Type="http://schemas.openxmlformats.org/officeDocument/2006/relationships/image" Target="../media/image51.png"/><Relationship Id="rId6" Type="http://schemas.openxmlformats.org/officeDocument/2006/relationships/image" Target="../media/image54.png"/><Relationship Id="rId7" Type="http://schemas.openxmlformats.org/officeDocument/2006/relationships/image" Target="../media/image22.png"/><Relationship Id="rId8" Type="http://schemas.openxmlformats.org/officeDocument/2006/relationships/image" Target="../media/image32.sv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34.png"/><Relationship Id="rId6" Type="http://schemas.openxmlformats.org/officeDocument/2006/relationships/image" Target="../media/image55.png"/><Relationship Id="rId7" Type="http://schemas.openxmlformats.org/officeDocument/2006/relationships/image" Target="../media/image36.png"/><Relationship Id="rId8" Type="http://schemas.openxmlformats.org/officeDocument/2006/relationships/image" Target="../media/image56.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33.xml.rels><?xml version="1.0" encoding="UTF-8" standalone="yes"?>
<Relationships xmlns="http://schemas.openxmlformats.org/package/2006/relationships"><Relationship Id="rId11" Type="http://schemas.openxmlformats.org/officeDocument/2006/relationships/image" Target="../media/image61.jpeg"/><Relationship Id="rId12" Type="http://schemas.openxmlformats.org/officeDocument/2006/relationships/image" Target="../media/image62.png"/><Relationship Id="rId13" Type="http://schemas.openxmlformats.org/officeDocument/2006/relationships/image" Target="../media/image63.png"/><Relationship Id="rId14" Type="http://schemas.openxmlformats.org/officeDocument/2006/relationships/image" Target="../media/image41.emf"/><Relationship Id="rId15" Type="http://schemas.openxmlformats.org/officeDocument/2006/relationships/image" Target="../media/image64.png"/><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57.png"/><Relationship Id="rId4" Type="http://schemas.openxmlformats.org/officeDocument/2006/relationships/image" Target="../media/image51.png"/><Relationship Id="rId5" Type="http://schemas.openxmlformats.org/officeDocument/2006/relationships/image" Target="../media/image34.png"/><Relationship Id="rId6" Type="http://schemas.openxmlformats.org/officeDocument/2006/relationships/image" Target="../media/image55.png"/><Relationship Id="rId7" Type="http://schemas.openxmlformats.org/officeDocument/2006/relationships/image" Target="../media/image58.png"/><Relationship Id="rId8" Type="http://schemas.openxmlformats.org/officeDocument/2006/relationships/image" Target="../media/image19.png"/><Relationship Id="rId9" Type="http://schemas.openxmlformats.org/officeDocument/2006/relationships/image" Target="../media/image59.jpeg"/><Relationship Id="rId10" Type="http://schemas.openxmlformats.org/officeDocument/2006/relationships/image" Target="../media/image60.jpeg"/></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image" Target="../media/image68.png"/><Relationship Id="rId1" Type="http://schemas.openxmlformats.org/officeDocument/2006/relationships/slideLayout" Target="../slideLayouts/slideLayout7.xml"/><Relationship Id="rId2" Type="http://schemas.openxmlformats.org/officeDocument/2006/relationships/image" Target="../media/image65.png"/></Relationships>
</file>

<file path=ppt/slides/_rels/slide35.xml.rels><?xml version="1.0" encoding="UTF-8" standalone="yes"?>
<Relationships xmlns="http://schemas.openxmlformats.org/package/2006/relationships"><Relationship Id="rId11" Type="http://schemas.openxmlformats.org/officeDocument/2006/relationships/image" Target="../media/image32.svg"/><Relationship Id="rId12" Type="http://schemas.openxmlformats.org/officeDocument/2006/relationships/image" Target="../media/image72.png"/><Relationship Id="rId13" Type="http://schemas.openxmlformats.org/officeDocument/2006/relationships/image" Target="../media/image73.png"/><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36.png"/><Relationship Id="rId5" Type="http://schemas.openxmlformats.org/officeDocument/2006/relationships/image" Target="../media/image48.png"/><Relationship Id="rId6" Type="http://schemas.openxmlformats.org/officeDocument/2006/relationships/image" Target="../media/image69.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70.png"/><Relationship Id="rId10" Type="http://schemas.openxmlformats.org/officeDocument/2006/relationships/image" Target="../media/image71.png"/></Relationships>
</file>

<file path=ppt/slides/_rels/slide36.xml.rels><?xml version="1.0" encoding="UTF-8" standalone="yes"?>
<Relationships xmlns="http://schemas.openxmlformats.org/package/2006/relationships"><Relationship Id="rId11" Type="http://schemas.openxmlformats.org/officeDocument/2006/relationships/image" Target="../media/image78.png"/><Relationship Id="rId12" Type="http://schemas.openxmlformats.org/officeDocument/2006/relationships/image" Target="../media/image19.png"/><Relationship Id="rId13" Type="http://schemas.openxmlformats.org/officeDocument/2006/relationships/image" Target="../media/image36.png"/><Relationship Id="rId14" Type="http://schemas.openxmlformats.org/officeDocument/2006/relationships/image" Target="../media/image79.png"/><Relationship Id="rId15" Type="http://schemas.openxmlformats.org/officeDocument/2006/relationships/image" Target="../media/image80.png"/><Relationship Id="rId16" Type="http://schemas.openxmlformats.org/officeDocument/2006/relationships/image" Target="../media/image81.png"/><Relationship Id="rId17" Type="http://schemas.openxmlformats.org/officeDocument/2006/relationships/image" Target="../media/image82.png"/><Relationship Id="rId18" Type="http://schemas.openxmlformats.org/officeDocument/2006/relationships/image" Target="../media/image83.png"/><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39.png"/><Relationship Id="rId4" Type="http://schemas.openxmlformats.org/officeDocument/2006/relationships/image" Target="../media/image74.png"/><Relationship Id="rId5" Type="http://schemas.openxmlformats.org/officeDocument/2006/relationships/image" Target="../media/image31.png"/><Relationship Id="rId6" Type="http://schemas.openxmlformats.org/officeDocument/2006/relationships/image" Target="../media/image17.png"/><Relationship Id="rId7" Type="http://schemas.openxmlformats.org/officeDocument/2006/relationships/image" Target="../media/image75.png"/><Relationship Id="rId8" Type="http://schemas.openxmlformats.org/officeDocument/2006/relationships/image" Target="../media/image51.png"/><Relationship Id="rId9" Type="http://schemas.openxmlformats.org/officeDocument/2006/relationships/image" Target="../media/image76.png"/><Relationship Id="rId10" Type="http://schemas.openxmlformats.org/officeDocument/2006/relationships/image" Target="../media/image77.png"/></Relationships>
</file>

<file path=ppt/slides/_rels/slide37.xml.rels><?xml version="1.0" encoding="UTF-8" standalone="yes"?>
<Relationships xmlns="http://schemas.openxmlformats.org/package/2006/relationships"><Relationship Id="rId11" Type="http://schemas.openxmlformats.org/officeDocument/2006/relationships/image" Target="../media/image31.png"/><Relationship Id="rId12"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75.png"/><Relationship Id="rId3" Type="http://schemas.openxmlformats.org/officeDocument/2006/relationships/image" Target="../media/image84.png"/><Relationship Id="rId4" Type="http://schemas.openxmlformats.org/officeDocument/2006/relationships/image" Target="../media/image19.png"/><Relationship Id="rId5" Type="http://schemas.openxmlformats.org/officeDocument/2006/relationships/image" Target="../media/image51.png"/><Relationship Id="rId6" Type="http://schemas.openxmlformats.org/officeDocument/2006/relationships/image" Target="../media/image34.png"/><Relationship Id="rId7" Type="http://schemas.openxmlformats.org/officeDocument/2006/relationships/image" Target="../media/image55.png"/><Relationship Id="rId8" Type="http://schemas.openxmlformats.org/officeDocument/2006/relationships/image" Target="../media/image85.png"/><Relationship Id="rId9" Type="http://schemas.openxmlformats.org/officeDocument/2006/relationships/image" Target="../media/image36.png"/><Relationship Id="rId10" Type="http://schemas.openxmlformats.org/officeDocument/2006/relationships/image" Target="../media/image70.png"/></Relationships>
</file>

<file path=ppt/slides/_rels/slide38.xml.rels><?xml version="1.0" encoding="UTF-8" standalone="yes"?>
<Relationships xmlns="http://schemas.openxmlformats.org/package/2006/relationships"><Relationship Id="rId3" Type="http://schemas.openxmlformats.org/officeDocument/2006/relationships/image" Target="../media/image86.png"/><Relationship Id="rId4" Type="http://schemas.openxmlformats.org/officeDocument/2006/relationships/image" Target="../media/image87.png"/><Relationship Id="rId5" Type="http://schemas.openxmlformats.org/officeDocument/2006/relationships/image" Target="../media/image88.png"/><Relationship Id="rId6" Type="http://schemas.openxmlformats.org/officeDocument/2006/relationships/image" Target="../media/image19.png"/><Relationship Id="rId7" Type="http://schemas.openxmlformats.org/officeDocument/2006/relationships/image" Target="../media/image34.png"/><Relationship Id="rId8" Type="http://schemas.openxmlformats.org/officeDocument/2006/relationships/image" Target="../media/image55.png"/><Relationship Id="rId1" Type="http://schemas.openxmlformats.org/officeDocument/2006/relationships/slideLayout" Target="../slideLayouts/slideLayout7.xml"/><Relationship Id="rId2" Type="http://schemas.openxmlformats.org/officeDocument/2006/relationships/image" Target="../media/image57.png"/></Relationships>
</file>

<file path=ppt/slides/_rels/slide39.xml.rels><?xml version="1.0" encoding="UTF-8" standalone="yes"?>
<Relationships xmlns="http://schemas.openxmlformats.org/package/2006/relationships"><Relationship Id="rId3" Type="http://schemas.openxmlformats.org/officeDocument/2006/relationships/image" Target="../media/image90.png"/><Relationship Id="rId4" Type="http://schemas.openxmlformats.org/officeDocument/2006/relationships/image" Target="../media/image91.png"/><Relationship Id="rId5" Type="http://schemas.openxmlformats.org/officeDocument/2006/relationships/image" Target="../media/image92.png"/><Relationship Id="rId1" Type="http://schemas.openxmlformats.org/officeDocument/2006/relationships/slideLayout" Target="../slideLayouts/slideLayout7.xml"/><Relationship Id="rId2" Type="http://schemas.openxmlformats.org/officeDocument/2006/relationships/image" Target="../media/image8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94.png"/><Relationship Id="rId4" Type="http://schemas.openxmlformats.org/officeDocument/2006/relationships/image" Target="../media/image19.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34.png"/><Relationship Id="rId8" Type="http://schemas.openxmlformats.org/officeDocument/2006/relationships/image" Target="../media/image55.png"/><Relationship Id="rId9" Type="http://schemas.openxmlformats.org/officeDocument/2006/relationships/image" Target="../media/image95.png"/><Relationship Id="rId10" Type="http://schemas.openxmlformats.org/officeDocument/2006/relationships/image" Target="../media/image96.png"/><Relationship Id="rId1" Type="http://schemas.openxmlformats.org/officeDocument/2006/relationships/slideLayout" Target="../slideLayouts/slideLayout7.xml"/><Relationship Id="rId2" Type="http://schemas.openxmlformats.org/officeDocument/2006/relationships/image" Target="../media/image93.png"/></Relationships>
</file>

<file path=ppt/slides/_rels/slide41.xml.rels><?xml version="1.0" encoding="UTF-8" standalone="yes"?>
<Relationships xmlns="http://schemas.openxmlformats.org/package/2006/relationships"><Relationship Id="rId3" Type="http://schemas.openxmlformats.org/officeDocument/2006/relationships/image" Target="../media/image98.png"/><Relationship Id="rId4" Type="http://schemas.openxmlformats.org/officeDocument/2006/relationships/image" Target="../media/image99.png"/><Relationship Id="rId5" Type="http://schemas.openxmlformats.org/officeDocument/2006/relationships/image" Target="../media/image100.png"/><Relationship Id="rId1" Type="http://schemas.openxmlformats.org/officeDocument/2006/relationships/slideLayout" Target="../slideLayouts/slideLayout7.xml"/><Relationship Id="rId2" Type="http://schemas.openxmlformats.org/officeDocument/2006/relationships/image" Target="../media/image9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1.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22270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297455" y="1402635"/>
            <a:ext cx="7760695" cy="5458729"/>
          </a:xfrm>
        </p:spPr>
        <p:txBody>
          <a:bodyPr>
            <a:normAutofit/>
          </a:bodyPr>
          <a:lstStyle/>
          <a:p>
            <a:pPr marL="717550" indent="-717550" algn="just" defTabSz="914400" eaLnBrk="0" fontAlgn="base" hangingPunct="0">
              <a:spcBef>
                <a:spcPct val="0"/>
              </a:spcBef>
              <a:spcAft>
                <a:spcPct val="0"/>
              </a:spcAft>
              <a:buNone/>
              <a:tabLst>
                <a:tab pos="2041525" algn="ctr"/>
              </a:tabLst>
            </a:pPr>
            <a:r>
              <a:rPr lang="es-ES" altLang="es-ES_tradnl" sz="2000" dirty="0">
                <a:solidFill>
                  <a:srgbClr val="000000"/>
                </a:solidFill>
                <a:latin typeface="Univers 57 Condensed" charset="0"/>
                <a:ea typeface="Univers 57 Condensed" charset="0"/>
                <a:cs typeface="Univers 57 Condensed" charset="0"/>
              </a:rPr>
              <a:t>	</a:t>
            </a:r>
            <a:endParaRPr lang="es-ES_tradnl" altLang="es-ES_tradnl" sz="2000" dirty="0">
              <a:latin typeface="Univers 57 Condensed" charset="0"/>
              <a:ea typeface="Univers 57 Condensed" charset="0"/>
              <a:cs typeface="Univers 57 Condensed" charset="0"/>
            </a:endParaRPr>
          </a:p>
          <a:p>
            <a:pPr marL="1157288" lvl="1" indent="-442913" algn="just" defTabSz="914400" eaLnBrk="0" fontAlgn="base" hangingPunct="0">
              <a:lnSpc>
                <a:spcPct val="120000"/>
              </a:lnSpc>
              <a:spcBef>
                <a:spcPct val="0"/>
              </a:spcBef>
              <a:spcAft>
                <a:spcPct val="0"/>
              </a:spcAft>
              <a:buFont typeface="+mj-lt"/>
              <a:buAutoNum type="arabicPeriod" startAt="5"/>
              <a:tabLst>
                <a:tab pos="2041525" algn="ctr"/>
              </a:tabLst>
            </a:pPr>
            <a:r>
              <a:rPr lang="en-GB" altLang="es-ES_tradnl" sz="2000" dirty="0" smtClean="0">
                <a:solidFill>
                  <a:srgbClr val="FF0000"/>
                </a:solidFill>
                <a:latin typeface="Univers 57 Condensed" charset="0"/>
                <a:ea typeface="Univers 57 Condensed" charset="0"/>
                <a:cs typeface="Univers 57 Condensed" charset="0"/>
              </a:rPr>
              <a:t>If </a:t>
            </a:r>
            <a:r>
              <a:rPr lang="en-GB" altLang="es-ES_tradnl" sz="2000" dirty="0">
                <a:solidFill>
                  <a:srgbClr val="FF0000"/>
                </a:solidFill>
                <a:latin typeface="Univers 57 Condensed" charset="0"/>
                <a:ea typeface="Univers 57 Condensed" charset="0"/>
                <a:cs typeface="Univers 57 Condensed" charset="0"/>
              </a:rPr>
              <a:t>a player lands with one foot first he may only pivot using that foot.</a:t>
            </a:r>
          </a:p>
          <a:p>
            <a:pPr marL="1157288" lvl="1" indent="-442913" algn="just" defTabSz="914400" eaLnBrk="0" fontAlgn="base" hangingPunct="0">
              <a:lnSpc>
                <a:spcPct val="120000"/>
              </a:lnSpc>
              <a:spcBef>
                <a:spcPct val="0"/>
              </a:spcBef>
              <a:spcAft>
                <a:spcPct val="0"/>
              </a:spcAft>
              <a:buFont typeface="+mj-lt"/>
              <a:buAutoNum type="arabicPeriod" startAt="5"/>
              <a:tabLst>
                <a:tab pos="2041525" algn="ctr"/>
              </a:tabLst>
            </a:pPr>
            <a:r>
              <a:rPr lang="en-GB" altLang="es-ES_tradnl" sz="2000" dirty="0">
                <a:solidFill>
                  <a:srgbClr val="FF0000"/>
                </a:solidFill>
                <a:latin typeface="Univers 57 Condensed" charset="0"/>
                <a:ea typeface="Univers 57 Condensed" charset="0"/>
                <a:cs typeface="Univers 57 Condensed" charset="0"/>
              </a:rPr>
              <a:t>If a player jumps off one foot on the first step he may land with both feet simultaneously for the second step. In this situation, the player may not pivot with either foot. If one foot or both feet then leave the floor no foot may return to the floor before the ball is released from the hand(s).</a:t>
            </a:r>
          </a:p>
          <a:p>
            <a:pPr marL="1157288" lvl="1" indent="-442913" algn="just" defTabSz="914400" eaLnBrk="0" fontAlgn="base" hangingPunct="0">
              <a:lnSpc>
                <a:spcPct val="120000"/>
              </a:lnSpc>
              <a:spcBef>
                <a:spcPct val="0"/>
              </a:spcBef>
              <a:spcAft>
                <a:spcPct val="0"/>
              </a:spcAft>
              <a:buFont typeface="+mj-lt"/>
              <a:buAutoNum type="arabicPeriod" startAt="5"/>
              <a:tabLst>
                <a:tab pos="2041525" algn="ctr"/>
              </a:tabLst>
            </a:pPr>
            <a:r>
              <a:rPr lang="en-GB" altLang="es-ES_tradnl" sz="2000" dirty="0">
                <a:solidFill>
                  <a:srgbClr val="FF0000"/>
                </a:solidFill>
                <a:latin typeface="Univers 57 Condensed" charset="0"/>
                <a:ea typeface="Univers 57 Condensed" charset="0"/>
                <a:cs typeface="Univers 57 Condensed" charset="0"/>
              </a:rPr>
              <a:t>If both feet are off the floor and the player lands on both feet simultaneously, the moment one foot is lifted, the other foot becomes the pivot foot.</a:t>
            </a:r>
          </a:p>
          <a:p>
            <a:pPr marL="1208088" lvl="1" indent="-493713" algn="just" defTabSz="914400" eaLnBrk="0" fontAlgn="base" hangingPunct="0">
              <a:lnSpc>
                <a:spcPct val="120000"/>
              </a:lnSpc>
              <a:spcBef>
                <a:spcPct val="0"/>
              </a:spcBef>
              <a:spcAft>
                <a:spcPct val="0"/>
              </a:spcAft>
              <a:buFont typeface="+mj-lt"/>
              <a:buAutoNum type="arabicPeriod" startAt="5"/>
              <a:tabLst>
                <a:tab pos="2041525" algn="ctr"/>
              </a:tabLst>
            </a:pPr>
            <a:r>
              <a:rPr lang="en-US" altLang="es-ES_tradnl" sz="2000" dirty="0">
                <a:solidFill>
                  <a:srgbClr val="FF0000"/>
                </a:solidFill>
                <a:latin typeface="Univers 57 Condensed" charset="0"/>
                <a:ea typeface="Univers 57 Condensed" charset="0"/>
                <a:cs typeface="Univers 57 Condensed" charset="0"/>
              </a:rPr>
              <a:t>A player may not touch the floor consecutively with the same foot or both feet, after  ending his dribble or gaining control of the ball.</a:t>
            </a:r>
          </a:p>
          <a:p>
            <a:endParaRPr lang="es-ES_tradnl" sz="2000" dirty="0">
              <a:latin typeface="Univers 57 Condensed" charset="0"/>
              <a:ea typeface="Univers 57 Condensed" charset="0"/>
              <a:cs typeface="Univers 57 Condensed" charset="0"/>
            </a:endParaRPr>
          </a:p>
        </p:txBody>
      </p:sp>
      <p:sp>
        <p:nvSpPr>
          <p:cNvPr id="6" name="Título 3"/>
          <p:cNvSpPr>
            <a:spLocks noGrp="1"/>
          </p:cNvSpPr>
          <p:nvPr>
            <p:ph type="title"/>
          </p:nvPr>
        </p:nvSpPr>
        <p:spPr>
          <a:xfrm>
            <a:off x="297455" y="287526"/>
            <a:ext cx="8229600" cy="637987"/>
          </a:xfrm>
        </p:spPr>
        <p:txBody>
          <a:bodyPr>
            <a:normAutofit/>
          </a:bodyPr>
          <a:lstStyle/>
          <a:p>
            <a:r>
              <a:rPr lang="es-ES" sz="2400" dirty="0">
                <a:solidFill>
                  <a:srgbClr val="FFFFFF"/>
                </a:solidFill>
                <a:latin typeface="Fiba" panose="02010500040101020104" pitchFamily="2" charset="0"/>
                <a:ea typeface="+mn-ea"/>
                <a:cs typeface="+mn-cs"/>
              </a:rPr>
              <a:t>ART. 25  </a:t>
            </a:r>
            <a:r>
              <a:rPr lang="es-ES" sz="2400" dirty="0" smtClean="0">
                <a:solidFill>
                  <a:srgbClr val="FFFFFF"/>
                </a:solidFill>
                <a:latin typeface="Fiba" panose="02010500040101020104" pitchFamily="2" charset="0"/>
                <a:ea typeface="+mn-ea"/>
                <a:cs typeface="+mn-cs"/>
              </a:rPr>
              <a:t>RULE (4)</a:t>
            </a:r>
            <a:endParaRPr lang="es-ES_tradnl" sz="2400" dirty="0">
              <a:solidFill>
                <a:srgbClr val="FFFFFF"/>
              </a:solidFill>
              <a:latin typeface="Fiba" panose="02010500040101020104" pitchFamily="2" charset="0"/>
              <a:ea typeface="+mn-ea"/>
              <a:cs typeface="+mn-cs"/>
            </a:endParaRPr>
          </a:p>
        </p:txBody>
      </p:sp>
    </p:spTree>
    <p:extLst>
      <p:ext uri="{BB962C8B-B14F-4D97-AF65-F5344CB8AC3E}">
        <p14:creationId xmlns:p14="http://schemas.microsoft.com/office/powerpoint/2010/main" val="593744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297455" y="2227029"/>
            <a:ext cx="8015690" cy="3110284"/>
          </a:xfrm>
        </p:spPr>
        <p:txBody>
          <a:bodyPr>
            <a:normAutofit/>
          </a:bodyPr>
          <a:lstStyle/>
          <a:p>
            <a:pPr marL="539750" lvl="1" indent="0" algn="just" defTabSz="914400" eaLnBrk="0" fontAlgn="base" hangingPunct="0">
              <a:spcBef>
                <a:spcPct val="0"/>
              </a:spcBef>
              <a:spcAft>
                <a:spcPct val="0"/>
              </a:spcAft>
              <a:buNone/>
              <a:tabLst>
                <a:tab pos="2041525" algn="ctr"/>
              </a:tabLst>
            </a:pPr>
            <a:endParaRPr lang="en-GB" altLang="es-ES_tradnl" sz="2000" dirty="0">
              <a:latin typeface="Univers 57 Condensed" charset="0"/>
              <a:ea typeface="Univers 57 Condensed" charset="0"/>
              <a:cs typeface="Univers 57 Condensed" charset="0"/>
            </a:endParaRPr>
          </a:p>
          <a:p>
            <a:pPr marL="539750" lvl="1" indent="-539750" algn="just" defTabSz="914400" eaLnBrk="0" fontAlgn="base" hangingPunct="0">
              <a:spcBef>
                <a:spcPct val="0"/>
              </a:spcBef>
              <a:spcAft>
                <a:spcPct val="0"/>
              </a:spcAft>
              <a:buNone/>
              <a:tabLst>
                <a:tab pos="2041525" algn="ctr"/>
              </a:tabLst>
            </a:pPr>
            <a:r>
              <a:rPr lang="en-GB" altLang="es-ES_tradnl" sz="2000" dirty="0">
                <a:latin typeface="Univers 57 Condensed" charset="0"/>
                <a:ea typeface="Univers 57 Condensed" charset="0"/>
                <a:cs typeface="Univers 57 Condensed" charset="0"/>
              </a:rPr>
              <a:t>25.2.2. 	A player falling. lying or sitting on the floor:</a:t>
            </a:r>
            <a:r>
              <a:rPr lang="es-ES_tradnl" altLang="es-ES_tradnl" sz="2000" dirty="0">
                <a:latin typeface="Univers 57 Condensed" charset="0"/>
                <a:ea typeface="Univers 57 Condensed" charset="0"/>
                <a:cs typeface="Univers 57 Condensed" charset="0"/>
              </a:rPr>
              <a:t> </a:t>
            </a:r>
          </a:p>
          <a:p>
            <a:pPr marL="804863" lvl="1" indent="-265113" algn="just" defTabSz="914400" eaLnBrk="0" fontAlgn="base" hangingPunct="0">
              <a:spcBef>
                <a:spcPct val="0"/>
              </a:spcBef>
              <a:spcAft>
                <a:spcPct val="0"/>
              </a:spcAft>
              <a:tabLst>
                <a:tab pos="2041525" algn="ctr"/>
              </a:tabLst>
            </a:pPr>
            <a:endParaRPr lang="es-ES_tradnl" altLang="es-ES_tradnl" sz="2000" dirty="0">
              <a:latin typeface="Univers 57 Condensed" charset="0"/>
              <a:ea typeface="Univers 57 Condensed" charset="0"/>
              <a:cs typeface="Univers 57 Condensed" charset="0"/>
            </a:endParaRPr>
          </a:p>
          <a:p>
            <a:pPr marL="892175" lvl="1" indent="-176213" algn="just" defTabSz="914400" eaLnBrk="0" fontAlgn="base" hangingPunct="0">
              <a:spcBef>
                <a:spcPct val="0"/>
              </a:spcBef>
              <a:spcAft>
                <a:spcPct val="0"/>
              </a:spcAft>
              <a:tabLst>
                <a:tab pos="2041525" algn="ctr"/>
              </a:tabLst>
            </a:pPr>
            <a:r>
              <a:rPr lang="en-GB" altLang="es-ES_tradnl" sz="2000" dirty="0">
                <a:latin typeface="Univers 57 Condensed" charset="0"/>
                <a:ea typeface="Univers 57 Condensed" charset="0"/>
                <a:cs typeface="Univers 57 Condensed" charset="0"/>
              </a:rPr>
              <a:t>It is legal when a player falls and slides on the floor while holding the ball or, while lying or sitting on the floor, gains control of the ball.</a:t>
            </a:r>
            <a:endParaRPr lang="es-ES_tradnl" altLang="es-ES_tradnl" sz="2000" dirty="0">
              <a:latin typeface="Univers 57 Condensed" charset="0"/>
              <a:ea typeface="Univers 57 Condensed" charset="0"/>
              <a:cs typeface="Univers 57 Condensed" charset="0"/>
            </a:endParaRPr>
          </a:p>
          <a:p>
            <a:pPr marL="892175" lvl="1" indent="-176213" algn="just" defTabSz="914400" eaLnBrk="0" fontAlgn="base" hangingPunct="0">
              <a:spcBef>
                <a:spcPct val="0"/>
              </a:spcBef>
              <a:spcAft>
                <a:spcPct val="0"/>
              </a:spcAft>
              <a:tabLst>
                <a:tab pos="2041525" algn="ctr"/>
              </a:tabLst>
            </a:pPr>
            <a:r>
              <a:rPr lang="en-GB" altLang="es-ES_tradnl" sz="2000" dirty="0">
                <a:latin typeface="Univers 57 Condensed" charset="0"/>
                <a:ea typeface="Univers 57 Condensed" charset="0"/>
                <a:cs typeface="Univers 57 Condensed" charset="0"/>
              </a:rPr>
              <a:t>It is a violation if the player then rolls or attempts to stand up while holding the ball</a:t>
            </a:r>
            <a:endParaRPr lang="es-ES_tradnl" altLang="es-ES_tradnl" sz="2000" dirty="0">
              <a:latin typeface="Univers 57 Condensed" charset="0"/>
              <a:ea typeface="Univers 57 Condensed" charset="0"/>
              <a:cs typeface="Univers 57 Condensed" charset="0"/>
            </a:endParaRPr>
          </a:p>
          <a:p>
            <a:endParaRPr lang="es-ES_tradnl" sz="1000" dirty="0"/>
          </a:p>
        </p:txBody>
      </p:sp>
      <p:sp>
        <p:nvSpPr>
          <p:cNvPr id="6" name="Título 3"/>
          <p:cNvSpPr>
            <a:spLocks noGrp="1"/>
          </p:cNvSpPr>
          <p:nvPr>
            <p:ph type="title"/>
          </p:nvPr>
        </p:nvSpPr>
        <p:spPr>
          <a:xfrm>
            <a:off x="297455" y="287526"/>
            <a:ext cx="8229600" cy="637987"/>
          </a:xfrm>
        </p:spPr>
        <p:txBody>
          <a:bodyPr/>
          <a:lstStyle/>
          <a:p>
            <a:r>
              <a:rPr lang="es-ES" sz="2400" dirty="0">
                <a:solidFill>
                  <a:srgbClr val="FFFFFF"/>
                </a:solidFill>
                <a:latin typeface="Fiba" panose="02010500040101020104" pitchFamily="2" charset="0"/>
                <a:ea typeface="+mn-ea"/>
                <a:cs typeface="+mn-cs"/>
              </a:rPr>
              <a:t>ART. 25  </a:t>
            </a:r>
            <a:r>
              <a:rPr lang="es-ES" sz="2400" dirty="0" smtClean="0">
                <a:solidFill>
                  <a:srgbClr val="FFFFFF"/>
                </a:solidFill>
                <a:latin typeface="Fiba" panose="02010500040101020104" pitchFamily="2" charset="0"/>
                <a:ea typeface="+mn-ea"/>
                <a:cs typeface="+mn-cs"/>
              </a:rPr>
              <a:t>RULE (5)</a:t>
            </a:r>
            <a:endParaRPr lang="es-ES_tradnl" sz="2400" dirty="0">
              <a:solidFill>
                <a:srgbClr val="FFFFFF"/>
              </a:solidFill>
              <a:latin typeface="Fiba" panose="02010500040101020104" pitchFamily="2" charset="0"/>
              <a:ea typeface="+mn-ea"/>
              <a:cs typeface="+mn-cs"/>
            </a:endParaRPr>
          </a:p>
        </p:txBody>
      </p:sp>
    </p:spTree>
    <p:extLst>
      <p:ext uri="{BB962C8B-B14F-4D97-AF65-F5344CB8AC3E}">
        <p14:creationId xmlns:p14="http://schemas.microsoft.com/office/powerpoint/2010/main" val="3694548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297455" y="1596909"/>
            <a:ext cx="3893546" cy="1738429"/>
          </a:xfrm>
          <a:solidFill>
            <a:schemeClr val="accent2"/>
          </a:solidFill>
        </p:spPr>
        <p:txBody>
          <a:bodyPr>
            <a:normAutofit/>
          </a:bodyPr>
          <a:lstStyle/>
          <a:p>
            <a:pPr marL="539750" lvl="1" indent="-539750" algn="just" defTabSz="914400" eaLnBrk="0" fontAlgn="base" hangingPunct="0">
              <a:spcBef>
                <a:spcPct val="0"/>
              </a:spcBef>
              <a:spcAft>
                <a:spcPct val="0"/>
              </a:spcAft>
              <a:buNone/>
              <a:tabLst>
                <a:tab pos="2041525" algn="ctr"/>
              </a:tabLst>
            </a:pPr>
            <a:r>
              <a:rPr lang="en-GB" altLang="es-ES_tradnl" sz="2000" dirty="0" smtClean="0">
                <a:latin typeface="Univers 57 Condensed" charset="0"/>
                <a:ea typeface="Univers 57 Condensed" charset="0"/>
                <a:cs typeface="Univers 57 Condensed" charset="0"/>
              </a:rPr>
              <a:t>OLD</a:t>
            </a:r>
            <a:r>
              <a:rPr lang="en-GB" altLang="es-ES_tradnl" sz="2000" dirty="0" smtClean="0">
                <a:latin typeface="Univers 57 Condensed" charset="0"/>
                <a:ea typeface="Univers 57 Condensed" charset="0"/>
                <a:cs typeface="Univers 57 Condensed" charset="0"/>
              </a:rPr>
              <a:t>:</a:t>
            </a:r>
            <a:endParaRPr lang="en-GB" altLang="es-ES_tradnl" sz="2000" dirty="0">
              <a:latin typeface="Univers 57 Condensed" charset="0"/>
              <a:ea typeface="Univers 57 Condensed" charset="0"/>
              <a:cs typeface="Univers 57 Condensed" charset="0"/>
            </a:endParaRPr>
          </a:p>
          <a:p>
            <a:pPr marL="539750" lvl="1" indent="-539750" algn="just" defTabSz="914400" eaLnBrk="0" fontAlgn="base" hangingPunct="0">
              <a:spcBef>
                <a:spcPct val="0"/>
              </a:spcBef>
              <a:spcAft>
                <a:spcPct val="0"/>
              </a:spcAft>
              <a:buNone/>
              <a:tabLst>
                <a:tab pos="2041525" algn="ctr"/>
              </a:tabLst>
            </a:pPr>
            <a:endParaRPr lang="en-GB" altLang="es-ES_tradnl" sz="1600" dirty="0">
              <a:latin typeface="Univers 57 Condensed" charset="0"/>
              <a:ea typeface="Univers 57 Condensed" charset="0"/>
              <a:cs typeface="Univers 57 Condensed" charset="0"/>
            </a:endParaRPr>
          </a:p>
          <a:p>
            <a:pPr marL="0" lvl="1" indent="0" algn="just" defTabSz="914400" eaLnBrk="0" fontAlgn="base" hangingPunct="0">
              <a:lnSpc>
                <a:spcPct val="150000"/>
              </a:lnSpc>
              <a:spcBef>
                <a:spcPct val="0"/>
              </a:spcBef>
              <a:spcAft>
                <a:spcPct val="0"/>
              </a:spcAft>
              <a:buNone/>
              <a:tabLst>
                <a:tab pos="2041525" algn="ctr"/>
              </a:tabLst>
            </a:pPr>
            <a:r>
              <a:rPr lang="en-GB" altLang="es-ES_tradnl" sz="2000" u="sng" dirty="0" smtClean="0">
                <a:solidFill>
                  <a:srgbClr val="000000"/>
                </a:solidFill>
                <a:latin typeface="Univers 57 Condensed" charset="0"/>
                <a:ea typeface="Univers 57 Condensed" charset="0"/>
                <a:cs typeface="Univers 57 Condensed" charset="0"/>
              </a:rPr>
              <a:t>WHILE</a:t>
            </a:r>
            <a:r>
              <a:rPr lang="en-GB" altLang="es-ES_tradnl" sz="2000" dirty="0" smtClean="0">
                <a:solidFill>
                  <a:srgbClr val="000000"/>
                </a:solidFill>
                <a:latin typeface="Univers 57 Condensed" charset="0"/>
                <a:ea typeface="Univers 57 Condensed" charset="0"/>
                <a:cs typeface="Univers 57 Condensed" charset="0"/>
              </a:rPr>
              <a:t> </a:t>
            </a:r>
            <a:r>
              <a:rPr lang="en-GB" altLang="es-ES_tradnl" sz="2000" dirty="0">
                <a:solidFill>
                  <a:srgbClr val="000000"/>
                </a:solidFill>
                <a:latin typeface="Univers 57 Condensed" charset="0"/>
                <a:ea typeface="Univers 57 Condensed" charset="0"/>
                <a:cs typeface="Univers 57 Condensed" charset="0"/>
              </a:rPr>
              <a:t>gaining control of the ball</a:t>
            </a:r>
            <a:endParaRPr lang="en-GB" sz="2000" dirty="0">
              <a:latin typeface="Univers 57 Condensed" charset="0"/>
              <a:ea typeface="Univers 57 Condensed" charset="0"/>
              <a:cs typeface="Univers 57 Condensed" charset="0"/>
            </a:endParaRPr>
          </a:p>
          <a:p>
            <a:pPr marL="539750" lvl="1" indent="-539750" algn="just" defTabSz="914400" eaLnBrk="0" fontAlgn="base" hangingPunct="0">
              <a:spcBef>
                <a:spcPct val="0"/>
              </a:spcBef>
              <a:spcAft>
                <a:spcPct val="0"/>
              </a:spcAft>
              <a:buNone/>
              <a:tabLst>
                <a:tab pos="2041525" algn="ctr"/>
              </a:tabLst>
            </a:pPr>
            <a:endParaRPr lang="en-GB" sz="1600" dirty="0">
              <a:latin typeface="Univers 57 Condensed" charset="0"/>
              <a:ea typeface="Univers 57 Condensed" charset="0"/>
              <a:cs typeface="Univers 57 Condensed" charset="0"/>
            </a:endParaRPr>
          </a:p>
          <a:p>
            <a:pPr marL="539750" lvl="1" indent="-539750" algn="just" defTabSz="914400" eaLnBrk="0" fontAlgn="base" hangingPunct="0">
              <a:spcBef>
                <a:spcPct val="0"/>
              </a:spcBef>
              <a:spcAft>
                <a:spcPct val="0"/>
              </a:spcAft>
              <a:buNone/>
              <a:tabLst>
                <a:tab pos="2041525" algn="ctr"/>
              </a:tabLst>
            </a:pPr>
            <a:endParaRPr lang="es-ES_tradnl" sz="1100" dirty="0">
              <a:latin typeface="Univers 57 Condensed" charset="0"/>
              <a:ea typeface="Univers 57 Condensed" charset="0"/>
              <a:cs typeface="Univers 57 Condensed" charset="0"/>
            </a:endParaRPr>
          </a:p>
        </p:txBody>
      </p:sp>
      <p:sp>
        <p:nvSpPr>
          <p:cNvPr id="6" name="Título 3"/>
          <p:cNvSpPr>
            <a:spLocks noGrp="1"/>
          </p:cNvSpPr>
          <p:nvPr>
            <p:ph type="title"/>
          </p:nvPr>
        </p:nvSpPr>
        <p:spPr>
          <a:xfrm>
            <a:off x="297455" y="287526"/>
            <a:ext cx="8229600" cy="637987"/>
          </a:xfrm>
        </p:spPr>
        <p:txBody>
          <a:bodyPr/>
          <a:lstStyle/>
          <a:p>
            <a:r>
              <a:rPr lang="es-ES" sz="2400" dirty="0" err="1" smtClean="0">
                <a:solidFill>
                  <a:srgbClr val="FFFFFF"/>
                </a:solidFill>
                <a:latin typeface="Fiba" panose="02010500040101020104" pitchFamily="2" charset="0"/>
                <a:ea typeface="+mn-ea"/>
                <a:cs typeface="+mn-cs"/>
              </a:rPr>
              <a:t>The</a:t>
            </a:r>
            <a:r>
              <a:rPr lang="es-ES" sz="2400" dirty="0" smtClean="0">
                <a:solidFill>
                  <a:srgbClr val="FFFFFF"/>
                </a:solidFill>
                <a:latin typeface="Fiba" panose="02010500040101020104" pitchFamily="2" charset="0"/>
                <a:ea typeface="+mn-ea"/>
                <a:cs typeface="+mn-cs"/>
              </a:rPr>
              <a:t> </a:t>
            </a:r>
            <a:r>
              <a:rPr lang="es-ES" sz="2400" dirty="0" err="1" smtClean="0">
                <a:solidFill>
                  <a:srgbClr val="FFFFFF"/>
                </a:solidFill>
                <a:latin typeface="Fiba" panose="02010500040101020104" pitchFamily="2" charset="0"/>
                <a:ea typeface="+mn-ea"/>
                <a:cs typeface="+mn-cs"/>
              </a:rPr>
              <a:t>change</a:t>
            </a:r>
            <a:r>
              <a:rPr lang="es-ES" sz="2400" dirty="0" smtClean="0">
                <a:solidFill>
                  <a:srgbClr val="FFFFFF"/>
                </a:solidFill>
                <a:latin typeface="Fiba" panose="02010500040101020104" pitchFamily="2" charset="0"/>
                <a:ea typeface="+mn-ea"/>
                <a:cs typeface="+mn-cs"/>
              </a:rPr>
              <a:t>  </a:t>
            </a:r>
            <a:r>
              <a:rPr lang="es-ES" sz="2400" dirty="0">
                <a:solidFill>
                  <a:srgbClr val="FFFFFF"/>
                </a:solidFill>
                <a:latin typeface="Fiba" panose="02010500040101020104" pitchFamily="2" charset="0"/>
                <a:ea typeface="+mn-ea"/>
                <a:cs typeface="+mn-cs"/>
              </a:rPr>
              <a:t>- ART. 25  </a:t>
            </a:r>
            <a:r>
              <a:rPr lang="es-ES" sz="2400" dirty="0" smtClean="0">
                <a:solidFill>
                  <a:srgbClr val="FFFFFF"/>
                </a:solidFill>
                <a:latin typeface="Fiba" panose="02010500040101020104" pitchFamily="2" charset="0"/>
                <a:ea typeface="+mn-ea"/>
                <a:cs typeface="+mn-cs"/>
              </a:rPr>
              <a:t>TRAVELLING</a:t>
            </a:r>
            <a:endParaRPr lang="es-ES_tradnl" sz="2400" dirty="0">
              <a:solidFill>
                <a:srgbClr val="FFFFFF"/>
              </a:solidFill>
              <a:latin typeface="Fiba" panose="02010500040101020104" pitchFamily="2" charset="0"/>
              <a:ea typeface="+mn-ea"/>
              <a:cs typeface="+mn-cs"/>
            </a:endParaRPr>
          </a:p>
        </p:txBody>
      </p:sp>
      <p:sp>
        <p:nvSpPr>
          <p:cNvPr id="4" name="Marcador de contenido 4"/>
          <p:cNvSpPr txBox="1">
            <a:spLocks/>
          </p:cNvSpPr>
          <p:nvPr/>
        </p:nvSpPr>
        <p:spPr>
          <a:xfrm>
            <a:off x="4485655" y="1616795"/>
            <a:ext cx="3598271" cy="1728609"/>
          </a:xfrm>
          <a:prstGeom prst="rect">
            <a:avLst/>
          </a:prstGeom>
          <a:solidFill>
            <a:srgbClr val="92D050"/>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9750" lvl="1" indent="-539750" algn="just" defTabSz="914400" eaLnBrk="0" fontAlgn="base" hangingPunct="0">
              <a:spcBef>
                <a:spcPct val="0"/>
              </a:spcBef>
              <a:spcAft>
                <a:spcPct val="0"/>
              </a:spcAft>
              <a:buFont typeface="Arial"/>
              <a:buNone/>
              <a:tabLst>
                <a:tab pos="2041525" algn="ctr"/>
              </a:tabLst>
            </a:pPr>
            <a:r>
              <a:rPr lang="en-GB" altLang="es-ES_tradnl" sz="2000" dirty="0" smtClean="0">
                <a:latin typeface="Univers 57 Condensed" charset="0"/>
                <a:ea typeface="Univers 57 Condensed" charset="0"/>
                <a:cs typeface="Univers 57 Condensed" charset="0"/>
              </a:rPr>
              <a:t>2017</a:t>
            </a:r>
            <a:r>
              <a:rPr lang="en-GB" altLang="es-ES_tradnl" sz="2000" dirty="0" smtClean="0">
                <a:latin typeface="Univers 57 Condensed" charset="0"/>
                <a:ea typeface="Univers 57 Condensed" charset="0"/>
                <a:cs typeface="Univers 57 Condensed" charset="0"/>
              </a:rPr>
              <a:t>+ NEW:</a:t>
            </a:r>
            <a:endParaRPr lang="en-GB" altLang="es-ES_tradnl" sz="2000" dirty="0">
              <a:latin typeface="Univers 57 Condensed" charset="0"/>
              <a:ea typeface="Univers 57 Condensed" charset="0"/>
              <a:cs typeface="Univers 57 Condensed" charset="0"/>
            </a:endParaRPr>
          </a:p>
          <a:p>
            <a:pPr marL="539750" lvl="1" indent="-539750" algn="just" defTabSz="914400" eaLnBrk="0" fontAlgn="base" hangingPunct="0">
              <a:spcBef>
                <a:spcPct val="0"/>
              </a:spcBef>
              <a:spcAft>
                <a:spcPct val="0"/>
              </a:spcAft>
              <a:buFont typeface="Arial"/>
              <a:buNone/>
              <a:tabLst>
                <a:tab pos="2041525" algn="ctr"/>
              </a:tabLst>
            </a:pPr>
            <a:endParaRPr lang="en-GB" sz="2000" dirty="0">
              <a:latin typeface="Univers 57 Condensed" charset="0"/>
              <a:ea typeface="Univers 57 Condensed" charset="0"/>
              <a:cs typeface="Univers 57 Condensed" charset="0"/>
            </a:endParaRPr>
          </a:p>
          <a:p>
            <a:pPr marL="0" lvl="1" indent="0" algn="just" defTabSz="914400" eaLnBrk="0" fontAlgn="base" hangingPunct="0">
              <a:lnSpc>
                <a:spcPct val="150000"/>
              </a:lnSpc>
              <a:spcBef>
                <a:spcPct val="0"/>
              </a:spcBef>
              <a:spcAft>
                <a:spcPct val="0"/>
              </a:spcAft>
              <a:buNone/>
              <a:tabLst>
                <a:tab pos="2041525" algn="ctr"/>
              </a:tabLst>
            </a:pPr>
            <a:r>
              <a:rPr lang="en-GB" altLang="es-ES_tradnl" sz="2000" u="sng" dirty="0" smtClean="0">
                <a:solidFill>
                  <a:srgbClr val="000000"/>
                </a:solidFill>
                <a:latin typeface="Univers 57 Condensed" charset="0"/>
                <a:ea typeface="Univers 57 Condensed" charset="0"/>
                <a:cs typeface="Univers 57 Condensed" charset="0"/>
              </a:rPr>
              <a:t>AFTER</a:t>
            </a:r>
            <a:r>
              <a:rPr lang="en-GB" altLang="es-ES_tradnl" sz="2000" dirty="0" smtClean="0">
                <a:solidFill>
                  <a:srgbClr val="000000"/>
                </a:solidFill>
                <a:latin typeface="Univers 57 Condensed" charset="0"/>
                <a:ea typeface="Univers 57 Condensed" charset="0"/>
                <a:cs typeface="Univers 57 Condensed" charset="0"/>
              </a:rPr>
              <a:t> </a:t>
            </a:r>
            <a:r>
              <a:rPr lang="en-GB" altLang="es-ES_tradnl" sz="2000" dirty="0">
                <a:solidFill>
                  <a:srgbClr val="000000"/>
                </a:solidFill>
                <a:latin typeface="Univers 57 Condensed" charset="0"/>
                <a:ea typeface="Univers 57 Condensed" charset="0"/>
                <a:cs typeface="Univers 57 Condensed" charset="0"/>
              </a:rPr>
              <a:t>gaining control of the ball</a:t>
            </a:r>
            <a:endParaRPr lang="en-GB" sz="2000" dirty="0">
              <a:latin typeface="Univers 57 Condensed" charset="0"/>
              <a:ea typeface="Univers 57 Condensed" charset="0"/>
              <a:cs typeface="Univers 57 Condensed" charset="0"/>
            </a:endParaRPr>
          </a:p>
          <a:p>
            <a:pPr marL="539750" lvl="1" indent="-539750" algn="just" defTabSz="914400" eaLnBrk="0" fontAlgn="base" hangingPunct="0">
              <a:spcBef>
                <a:spcPct val="0"/>
              </a:spcBef>
              <a:spcAft>
                <a:spcPct val="0"/>
              </a:spcAft>
              <a:buFont typeface="Arial"/>
              <a:buNone/>
              <a:tabLst>
                <a:tab pos="2041525" algn="ctr"/>
              </a:tabLst>
            </a:pPr>
            <a:endParaRPr lang="es-ES_tradnl" sz="1400" dirty="0"/>
          </a:p>
        </p:txBody>
      </p:sp>
      <p:pic>
        <p:nvPicPr>
          <p:cNvPr id="2" name="Imagen 1"/>
          <p:cNvPicPr>
            <a:picLocks noChangeAspect="1"/>
          </p:cNvPicPr>
          <p:nvPr/>
        </p:nvPicPr>
        <p:blipFill>
          <a:blip r:embed="rId2"/>
          <a:stretch>
            <a:fillRect/>
          </a:stretch>
        </p:blipFill>
        <p:spPr>
          <a:xfrm>
            <a:off x="1450614" y="3596721"/>
            <a:ext cx="1306438" cy="2838450"/>
          </a:xfrm>
          <a:prstGeom prst="rect">
            <a:avLst/>
          </a:prstGeom>
        </p:spPr>
      </p:pic>
      <p:pic>
        <p:nvPicPr>
          <p:cNvPr id="3" name="Imagen 2"/>
          <p:cNvPicPr>
            <a:picLocks noChangeAspect="1"/>
          </p:cNvPicPr>
          <p:nvPr/>
        </p:nvPicPr>
        <p:blipFill>
          <a:blip r:embed="rId3"/>
          <a:stretch>
            <a:fillRect/>
          </a:stretch>
        </p:blipFill>
        <p:spPr>
          <a:xfrm>
            <a:off x="6534563" y="3518455"/>
            <a:ext cx="1343825" cy="2864960"/>
          </a:xfrm>
          <a:prstGeom prst="rect">
            <a:avLst/>
          </a:prstGeom>
        </p:spPr>
      </p:pic>
      <p:sp>
        <p:nvSpPr>
          <p:cNvPr id="9" name="Elipse 8"/>
          <p:cNvSpPr/>
          <p:nvPr/>
        </p:nvSpPr>
        <p:spPr>
          <a:xfrm rot="1287854">
            <a:off x="7292056" y="5869715"/>
            <a:ext cx="695516" cy="658460"/>
          </a:xfrm>
          <a:prstGeom prst="ellipse">
            <a:avLst/>
          </a:prstGeom>
          <a:noFill/>
          <a:ln w="57150">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noFill/>
            </a:endParaRPr>
          </a:p>
        </p:txBody>
      </p:sp>
      <p:pic>
        <p:nvPicPr>
          <p:cNvPr id="10" name="Imagen 9"/>
          <p:cNvPicPr>
            <a:picLocks noChangeAspect="1"/>
          </p:cNvPicPr>
          <p:nvPr/>
        </p:nvPicPr>
        <p:blipFill>
          <a:blip r:embed="rId2"/>
          <a:stretch>
            <a:fillRect/>
          </a:stretch>
        </p:blipFill>
        <p:spPr>
          <a:xfrm>
            <a:off x="4862479" y="3632755"/>
            <a:ext cx="1306438" cy="2838450"/>
          </a:xfrm>
          <a:prstGeom prst="rect">
            <a:avLst/>
          </a:prstGeom>
        </p:spPr>
      </p:pic>
      <p:pic>
        <p:nvPicPr>
          <p:cNvPr id="11" name="Imagen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17377" y="3632755"/>
            <a:ext cx="117186" cy="2741135"/>
          </a:xfrm>
          <a:prstGeom prst="rect">
            <a:avLst/>
          </a:prstGeom>
        </p:spPr>
      </p:pic>
      <p:sp>
        <p:nvSpPr>
          <p:cNvPr id="12" name="Elipse 11"/>
          <p:cNvSpPr/>
          <p:nvPr/>
        </p:nvSpPr>
        <p:spPr>
          <a:xfrm rot="1287854">
            <a:off x="1756075" y="5966058"/>
            <a:ext cx="695516" cy="658460"/>
          </a:xfrm>
          <a:prstGeom prst="ellipse">
            <a:avLst/>
          </a:prstGeom>
          <a:noFill/>
          <a:ln w="57150">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noFill/>
            </a:endParaRPr>
          </a:p>
        </p:txBody>
      </p:sp>
    </p:spTree>
    <p:extLst>
      <p:ext uri="{BB962C8B-B14F-4D97-AF65-F5344CB8AC3E}">
        <p14:creationId xmlns:p14="http://schemas.microsoft.com/office/powerpoint/2010/main" val="728351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672"/>
            <a:ext cx="9144000" cy="6858000"/>
          </a:xfrm>
          <a:prstGeom prst="rect">
            <a:avLst/>
          </a:prstGeom>
        </p:spPr>
      </p:pic>
      <p:sp>
        <p:nvSpPr>
          <p:cNvPr id="7" name="Rectangle 5"/>
          <p:cNvSpPr txBox="1">
            <a:spLocks noChangeArrowheads="1"/>
          </p:cNvSpPr>
          <p:nvPr/>
        </p:nvSpPr>
        <p:spPr bwMode="auto">
          <a:xfrm>
            <a:off x="528282" y="1644337"/>
            <a:ext cx="4737781" cy="90026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defTabSz="914400" fontAlgn="base">
              <a:spcBef>
                <a:spcPct val="0"/>
              </a:spcBef>
              <a:spcAft>
                <a:spcPct val="0"/>
              </a:spcAft>
              <a:defRPr/>
            </a:pPr>
            <a:r>
              <a:rPr lang="en-US" sz="2800">
                <a:solidFill>
                  <a:schemeClr val="bg1"/>
                </a:solidFill>
                <a:latin typeface="Fiba"/>
                <a:ea typeface="+mj-ea"/>
                <a:cs typeface="Fiba"/>
              </a:rPr>
              <a:t>receives the ball while standing with both feet on the floOR</a:t>
            </a:r>
          </a:p>
        </p:txBody>
      </p:sp>
      <p:sp>
        <p:nvSpPr>
          <p:cNvPr id="2" name="Suorakulmio 1"/>
          <p:cNvSpPr/>
          <p:nvPr/>
        </p:nvSpPr>
        <p:spPr>
          <a:xfrm>
            <a:off x="435950" y="2769527"/>
            <a:ext cx="184666" cy="769441"/>
          </a:xfrm>
          <a:prstGeom prst="rect">
            <a:avLst/>
          </a:prstGeom>
        </p:spPr>
        <p:txBody>
          <a:bodyPr wrap="none">
            <a:spAutoFit/>
          </a:bodyPr>
          <a:lstStyle/>
          <a:p>
            <a:pPr lvl="0" defTabSz="914400" fontAlgn="base">
              <a:spcBef>
                <a:spcPct val="0"/>
              </a:spcBef>
              <a:spcAft>
                <a:spcPct val="0"/>
              </a:spcAft>
              <a:defRPr/>
            </a:pPr>
            <a:endParaRPr lang="en-US" sz="4400">
              <a:solidFill>
                <a:schemeClr val="bg1"/>
              </a:solidFill>
              <a:latin typeface="Fiba"/>
              <a:cs typeface="Fiba"/>
            </a:endParaRPr>
          </a:p>
        </p:txBody>
      </p:sp>
    </p:spTree>
    <p:extLst>
      <p:ext uri="{BB962C8B-B14F-4D97-AF65-F5344CB8AC3E}">
        <p14:creationId xmlns:p14="http://schemas.microsoft.com/office/powerpoint/2010/main" val="31490960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457199" y="1795750"/>
            <a:ext cx="8135958" cy="3161840"/>
          </a:xfrm>
        </p:spPr>
        <p:txBody>
          <a:bodyPr>
            <a:noAutofit/>
          </a:bodyPr>
          <a:lstStyle/>
          <a:p>
            <a:pPr marL="717550" indent="-717550" algn="just" defTabSz="914400" eaLnBrk="0" fontAlgn="base" hangingPunct="0">
              <a:spcBef>
                <a:spcPct val="0"/>
              </a:spcBef>
              <a:spcAft>
                <a:spcPct val="0"/>
              </a:spcAft>
              <a:buNone/>
              <a:tabLst>
                <a:tab pos="2041525" algn="ctr"/>
              </a:tabLst>
            </a:pPr>
            <a:r>
              <a:rPr lang="en-GB" altLang="es-ES_tradnl" sz="2000" dirty="0">
                <a:latin typeface="Univers 57 Condensed" charset="0"/>
                <a:ea typeface="Univers 57 Condensed" charset="0"/>
                <a:cs typeface="Univers 57 Condensed" charset="0"/>
              </a:rPr>
              <a:t>25.2.1 	Establishing a pivot foot by a player who catches a live ball on the playing court:</a:t>
            </a:r>
          </a:p>
          <a:p>
            <a:pPr marL="717550" indent="-717550" algn="just" defTabSz="914400" eaLnBrk="0" fontAlgn="base" hangingPunct="0">
              <a:spcBef>
                <a:spcPct val="0"/>
              </a:spcBef>
              <a:spcAft>
                <a:spcPct val="0"/>
              </a:spcAft>
              <a:buNone/>
              <a:tabLst>
                <a:tab pos="2041525" algn="ctr"/>
              </a:tabLst>
            </a:pPr>
            <a:endParaRPr lang="es-ES_tradnl" altLang="es-ES_tradnl" sz="2000" dirty="0">
              <a:latin typeface="Univers 57 Condensed" charset="0"/>
              <a:ea typeface="Univers 57 Condensed" charset="0"/>
              <a:cs typeface="Univers 57 Condensed" charset="0"/>
            </a:endParaRPr>
          </a:p>
          <a:p>
            <a:pPr marL="893763" indent="-176213" algn="just" defTabSz="914400" eaLnBrk="0" fontAlgn="base" hangingPunct="0">
              <a:spcBef>
                <a:spcPct val="0"/>
              </a:spcBef>
              <a:spcAft>
                <a:spcPct val="0"/>
              </a:spcAft>
              <a:tabLst>
                <a:tab pos="2041525" algn="ctr"/>
              </a:tabLst>
            </a:pPr>
            <a:r>
              <a:rPr lang="en-GB" altLang="es-ES_tradnl" sz="2000" dirty="0">
                <a:latin typeface="Univers 57 Condensed" charset="0"/>
                <a:ea typeface="Univers 57 Condensed" charset="0"/>
                <a:cs typeface="Univers 57 Condensed" charset="0"/>
              </a:rPr>
              <a:t>If a player who receives the ball while standing with both feet on the floor:</a:t>
            </a:r>
          </a:p>
          <a:p>
            <a:pPr marL="0" indent="0" defTabSz="914400" eaLnBrk="0" fontAlgn="base" hangingPunct="0">
              <a:spcBef>
                <a:spcPct val="0"/>
              </a:spcBef>
              <a:spcAft>
                <a:spcPct val="0"/>
              </a:spcAft>
              <a:buNone/>
              <a:tabLst>
                <a:tab pos="2041525" algn="ctr"/>
              </a:tabLst>
            </a:pPr>
            <a:endParaRPr lang="es-ES_tradnl" altLang="es-ES_tradnl" sz="2000" dirty="0">
              <a:latin typeface="Univers 57 Condensed" charset="0"/>
              <a:ea typeface="Univers 57 Condensed" charset="0"/>
              <a:cs typeface="Univers 57 Condensed" charset="0"/>
            </a:endParaRPr>
          </a:p>
          <a:p>
            <a:pPr marL="1511300" defTabSz="914400" eaLnBrk="0" fontAlgn="base" hangingPunct="0">
              <a:spcBef>
                <a:spcPct val="0"/>
              </a:spcBef>
              <a:spcAft>
                <a:spcPct val="0"/>
              </a:spcAft>
              <a:buFont typeface="+mj-lt"/>
              <a:buAutoNum type="arabicPeriod"/>
              <a:tabLst>
                <a:tab pos="2041525" algn="ctr"/>
              </a:tabLst>
            </a:pPr>
            <a:r>
              <a:rPr lang="en-GB" altLang="es-ES_tradnl" sz="2000" dirty="0">
                <a:latin typeface="Univers 57 Condensed" charset="0"/>
                <a:ea typeface="Univers 57 Condensed" charset="0"/>
                <a:cs typeface="Univers 57 Condensed" charset="0"/>
              </a:rPr>
              <a:t>The moment one foot is lifted, the other foot becomes the pivot foot. </a:t>
            </a:r>
          </a:p>
          <a:p>
            <a:pPr marL="1511300" defTabSz="914400" eaLnBrk="0" fontAlgn="base" hangingPunct="0">
              <a:spcBef>
                <a:spcPct val="0"/>
              </a:spcBef>
              <a:spcAft>
                <a:spcPct val="0"/>
              </a:spcAft>
              <a:buFont typeface="+mj-lt"/>
              <a:buAutoNum type="arabicPeriod"/>
              <a:tabLst>
                <a:tab pos="2041525" algn="ctr"/>
              </a:tabLst>
            </a:pPr>
            <a:r>
              <a:rPr lang="en-GB" altLang="es-ES_tradnl" sz="2000" dirty="0">
                <a:latin typeface="Univers 57 Condensed" charset="0"/>
                <a:ea typeface="Univers 57 Condensed" charset="0"/>
                <a:cs typeface="Univers 57 Condensed" charset="0"/>
              </a:rPr>
              <a:t>To start a dribble, the pivot foot may not be lifted before the ball is released from the hand(s).</a:t>
            </a:r>
            <a:endParaRPr lang="es-ES_tradnl" altLang="es-ES_tradnl" sz="2000" dirty="0">
              <a:latin typeface="Univers 57 Condensed" charset="0"/>
              <a:ea typeface="Univers 57 Condensed" charset="0"/>
              <a:cs typeface="Univers 57 Condensed" charset="0"/>
            </a:endParaRPr>
          </a:p>
          <a:p>
            <a:pPr marL="1511300" defTabSz="914400" eaLnBrk="0" fontAlgn="base" hangingPunct="0">
              <a:spcBef>
                <a:spcPct val="0"/>
              </a:spcBef>
              <a:spcAft>
                <a:spcPct val="0"/>
              </a:spcAft>
              <a:buFont typeface="+mj-lt"/>
              <a:buAutoNum type="arabicPeriod"/>
              <a:tabLst>
                <a:tab pos="2041525" algn="ctr"/>
              </a:tabLst>
            </a:pPr>
            <a:r>
              <a:rPr lang="en-GB" altLang="es-ES_tradnl" sz="2000" dirty="0">
                <a:latin typeface="Univers 57 Condensed" charset="0"/>
                <a:ea typeface="Univers 57 Condensed" charset="0"/>
                <a:cs typeface="Univers 57 Condensed" charset="0"/>
              </a:rPr>
              <a:t>To pass or shoot for a field goal, the player may jump off a pivot foot, but neither foot may be returned to the floor before the ball is released from the hand(s).</a:t>
            </a:r>
            <a:r>
              <a:rPr lang="es-ES_tradnl" altLang="es-ES_tradnl" sz="2000" dirty="0">
                <a:latin typeface="Univers 57 Condensed" charset="0"/>
                <a:ea typeface="Univers 57 Condensed" charset="0"/>
                <a:cs typeface="Univers 57 Condensed" charset="0"/>
              </a:rPr>
              <a:t> </a:t>
            </a:r>
          </a:p>
          <a:p>
            <a:pPr marL="1454150" indent="-285750" algn="just" defTabSz="914400" eaLnBrk="0" fontAlgn="base" hangingPunct="0">
              <a:spcBef>
                <a:spcPct val="0"/>
              </a:spcBef>
              <a:spcAft>
                <a:spcPct val="0"/>
              </a:spcAft>
              <a:buFont typeface="Wingdings" panose="05000000000000000000" pitchFamily="2" charset="2"/>
              <a:buChar char="§"/>
              <a:tabLst>
                <a:tab pos="2041525" algn="ctr"/>
              </a:tabLst>
            </a:pPr>
            <a:endParaRPr lang="en-GB" altLang="es-ES_tradnl" sz="2000" dirty="0">
              <a:solidFill>
                <a:srgbClr val="FF0000"/>
              </a:solidFill>
              <a:latin typeface="Univers 57 Condensed" charset="0"/>
              <a:ea typeface="Univers 57 Condensed" charset="0"/>
              <a:cs typeface="Univers 57 Condensed" charset="0"/>
            </a:endParaRPr>
          </a:p>
          <a:p>
            <a:pPr marL="893763" lvl="1" indent="-176213" algn="just" defTabSz="914400" eaLnBrk="0" fontAlgn="base" hangingPunct="0">
              <a:spcBef>
                <a:spcPct val="0"/>
              </a:spcBef>
              <a:spcAft>
                <a:spcPct val="0"/>
              </a:spcAft>
              <a:buNone/>
              <a:tabLst>
                <a:tab pos="2041525" algn="ctr"/>
              </a:tabLst>
            </a:pPr>
            <a:endParaRPr lang="es-ES_tradnl" altLang="es-ES_tradnl" sz="2000" dirty="0">
              <a:solidFill>
                <a:srgbClr val="000000"/>
              </a:solidFill>
              <a:latin typeface="Univers 57 Condensed" charset="0"/>
              <a:ea typeface="Univers 57 Condensed" charset="0"/>
              <a:cs typeface="Univers 57 Condensed" charset="0"/>
            </a:endParaRPr>
          </a:p>
          <a:p>
            <a:endParaRPr lang="es-ES_tradnl" sz="2000" dirty="0">
              <a:latin typeface="Univers 57 Condensed" charset="0"/>
              <a:ea typeface="Univers 57 Condensed" charset="0"/>
              <a:cs typeface="Univers 57 Condensed" charset="0"/>
            </a:endParaRPr>
          </a:p>
        </p:txBody>
      </p:sp>
      <p:sp>
        <p:nvSpPr>
          <p:cNvPr id="6" name="Título 3"/>
          <p:cNvSpPr>
            <a:spLocks noGrp="1"/>
          </p:cNvSpPr>
          <p:nvPr>
            <p:ph type="title"/>
          </p:nvPr>
        </p:nvSpPr>
        <p:spPr>
          <a:xfrm>
            <a:off x="457200" y="287526"/>
            <a:ext cx="8229600" cy="637987"/>
          </a:xfrm>
        </p:spPr>
        <p:txBody>
          <a:bodyPr/>
          <a:lstStyle/>
          <a:p>
            <a:r>
              <a:rPr lang="es-ES" sz="2400">
                <a:solidFill>
                  <a:srgbClr val="FFFFFF"/>
                </a:solidFill>
                <a:latin typeface="Fiba" panose="02010500040101020104" pitchFamily="2" charset="0"/>
                <a:ea typeface="+mn-ea"/>
                <a:cs typeface="+mn-cs"/>
              </a:rPr>
              <a:t>ART. 25  TRAVELLING</a:t>
            </a:r>
            <a:endParaRPr lang="es-ES_tradnl" sz="2400">
              <a:solidFill>
                <a:srgbClr val="FFFFFF"/>
              </a:solidFill>
              <a:latin typeface="Fiba" panose="02010500040101020104" pitchFamily="2" charset="0"/>
              <a:ea typeface="+mn-ea"/>
              <a:cs typeface="+mn-cs"/>
            </a:endParaRPr>
          </a:p>
        </p:txBody>
      </p:sp>
    </p:spTree>
    <p:extLst>
      <p:ext uri="{BB962C8B-B14F-4D97-AF65-F5344CB8AC3E}">
        <p14:creationId xmlns:p14="http://schemas.microsoft.com/office/powerpoint/2010/main" val="2934352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9"/>
          <p:cNvSpPr/>
          <p:nvPr/>
        </p:nvSpPr>
        <p:spPr>
          <a:xfrm>
            <a:off x="207334" y="263491"/>
            <a:ext cx="6284471" cy="461665"/>
          </a:xfrm>
          <a:prstGeom prst="rect">
            <a:avLst/>
          </a:prstGeom>
        </p:spPr>
        <p:txBody>
          <a:bodyPr wrap="square">
            <a:spAutoFit/>
          </a:bodyPr>
          <a:lstStyle/>
          <a:p>
            <a:pPr algn="l"/>
            <a:r>
              <a:rPr lang="en-GB" sz="2400">
                <a:solidFill>
                  <a:srgbClr val="FFFFFF"/>
                </a:solidFill>
                <a:latin typeface="Fiba" panose="02010500040101020104" pitchFamily="2" charset="0"/>
              </a:rPr>
              <a:t>1 - WHILE STANDING WITH BOTH FEET ON THE FLOOR</a:t>
            </a:r>
            <a:endParaRPr lang="en-GB" sz="2200">
              <a:solidFill>
                <a:srgbClr val="FFFFFF"/>
              </a:solidFill>
              <a:latin typeface="Fiba" panose="02010500040101020104" pitchFamily="2" charset="0"/>
            </a:endParaRPr>
          </a:p>
        </p:txBody>
      </p:sp>
      <p:pic>
        <p:nvPicPr>
          <p:cNvPr id="21" name="Imagen 2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055741">
            <a:off x="1149929" y="4303931"/>
            <a:ext cx="529408" cy="1162411"/>
          </a:xfrm>
          <a:prstGeom prst="rect">
            <a:avLst/>
          </a:prstGeom>
        </p:spPr>
      </p:pic>
      <p:graphicFrame>
        <p:nvGraphicFramePr>
          <p:cNvPr id="12" name="Tabla 11"/>
          <p:cNvGraphicFramePr>
            <a:graphicFrameLocks noGrp="1"/>
          </p:cNvGraphicFramePr>
          <p:nvPr>
            <p:extLst>
              <p:ext uri="{D42A27DB-BD31-4B8C-83A1-F6EECF244321}">
                <p14:modId xmlns:p14="http://schemas.microsoft.com/office/powerpoint/2010/main" val="818890441"/>
              </p:ext>
            </p:extLst>
          </p:nvPr>
        </p:nvGraphicFramePr>
        <p:xfrm>
          <a:off x="325649" y="1534547"/>
          <a:ext cx="8291946" cy="928721"/>
        </p:xfrm>
        <a:graphic>
          <a:graphicData uri="http://schemas.openxmlformats.org/drawingml/2006/table">
            <a:tbl>
              <a:tblPr firstRow="1" bandRow="1">
                <a:tableStyleId>{5C22544A-7EE6-4342-B048-85BDC9FD1C3A}</a:tableStyleId>
              </a:tblPr>
              <a:tblGrid>
                <a:gridCol w="8291946">
                  <a:extLst>
                    <a:ext uri="{9D8B030D-6E8A-4147-A177-3AD203B41FA5}">
                      <a16:colId xmlns:a16="http://schemas.microsoft.com/office/drawing/2014/main" xmlns="" val="2527591348"/>
                    </a:ext>
                  </a:extLst>
                </a:gridCol>
              </a:tblGrid>
              <a:tr h="493223">
                <a:tc>
                  <a:txBody>
                    <a:bodyPr/>
                    <a:lstStyle/>
                    <a:p>
                      <a:pPr algn="ctr"/>
                      <a:r>
                        <a:rPr lang="es-ES"/>
                        <a:t>A PLAYER WHO RECEIVES THE BALL WITH BOTH FEET ON THE FLOOR</a:t>
                      </a:r>
                    </a:p>
                  </a:txBody>
                  <a:tcPr>
                    <a:solidFill>
                      <a:srgbClr val="8C0A32"/>
                    </a:solidFill>
                  </a:tcPr>
                </a:tc>
                <a:extLst>
                  <a:ext uri="{0D108BD9-81ED-4DB2-BD59-A6C34878D82A}">
                    <a16:rowId xmlns:a16="http://schemas.microsoft.com/office/drawing/2014/main" xmlns="" val="3749171508"/>
                  </a:ext>
                </a:extLst>
              </a:tr>
              <a:tr h="435498">
                <a:tc>
                  <a:txBody>
                    <a:bodyPr/>
                    <a:lstStyle/>
                    <a:p>
                      <a:pPr algn="ctr"/>
                      <a:endParaRPr lang="es-ES_tradnl" sz="1600" b="1" dirty="0"/>
                    </a:p>
                  </a:txBody>
                  <a:tcPr/>
                </a:tc>
                <a:extLst>
                  <a:ext uri="{0D108BD9-81ED-4DB2-BD59-A6C34878D82A}">
                    <a16:rowId xmlns:a16="http://schemas.microsoft.com/office/drawing/2014/main" xmlns="" val="2282879190"/>
                  </a:ext>
                </a:extLst>
              </a:tr>
            </a:tbl>
          </a:graphicData>
        </a:graphic>
      </p:graphicFrame>
      <p:pic>
        <p:nvPicPr>
          <p:cNvPr id="2" name="Imagen 1"/>
          <p:cNvPicPr>
            <a:picLocks noChangeAspect="1"/>
          </p:cNvPicPr>
          <p:nvPr/>
        </p:nvPicPr>
        <p:blipFill>
          <a:blip r:embed="rId3"/>
          <a:stretch>
            <a:fillRect/>
          </a:stretch>
        </p:blipFill>
        <p:spPr>
          <a:xfrm>
            <a:off x="3041786" y="2627915"/>
            <a:ext cx="140220" cy="3279932"/>
          </a:xfrm>
          <a:prstGeom prst="rect">
            <a:avLst/>
          </a:prstGeom>
        </p:spPr>
      </p:pic>
      <p:pic>
        <p:nvPicPr>
          <p:cNvPr id="24" name="Imagen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055741">
            <a:off x="4581452" y="4246788"/>
            <a:ext cx="529408" cy="1162411"/>
          </a:xfrm>
          <a:prstGeom prst="rect">
            <a:avLst/>
          </a:prstGeom>
        </p:spPr>
      </p:pic>
      <p:pic>
        <p:nvPicPr>
          <p:cNvPr id="5" name="Imagen 4"/>
          <p:cNvPicPr>
            <a:picLocks noChangeAspect="1"/>
          </p:cNvPicPr>
          <p:nvPr/>
        </p:nvPicPr>
        <p:blipFill>
          <a:blip r:embed="rId4"/>
          <a:stretch>
            <a:fillRect/>
          </a:stretch>
        </p:blipFill>
        <p:spPr>
          <a:xfrm>
            <a:off x="3459842" y="3143483"/>
            <a:ext cx="1255885" cy="682811"/>
          </a:xfrm>
          <a:prstGeom prst="rect">
            <a:avLst/>
          </a:prstGeom>
        </p:spPr>
      </p:pic>
      <p:pic>
        <p:nvPicPr>
          <p:cNvPr id="25" name="Imagen 24"/>
          <p:cNvPicPr>
            <a:picLocks noChangeAspect="1"/>
          </p:cNvPicPr>
          <p:nvPr/>
        </p:nvPicPr>
        <p:blipFill>
          <a:blip r:embed="rId3"/>
          <a:stretch>
            <a:fillRect/>
          </a:stretch>
        </p:blipFill>
        <p:spPr>
          <a:xfrm>
            <a:off x="5960031" y="2627915"/>
            <a:ext cx="140220" cy="3279932"/>
          </a:xfrm>
          <a:prstGeom prst="rect">
            <a:avLst/>
          </a:prstGeom>
        </p:spPr>
      </p:pic>
      <p:pic>
        <p:nvPicPr>
          <p:cNvPr id="26" name="Imagen 25"/>
          <p:cNvPicPr>
            <a:picLocks noChangeAspect="1"/>
          </p:cNvPicPr>
          <p:nvPr/>
        </p:nvPicPr>
        <p:blipFill>
          <a:blip r:embed="rId4"/>
          <a:stretch>
            <a:fillRect/>
          </a:stretch>
        </p:blipFill>
        <p:spPr>
          <a:xfrm>
            <a:off x="7190775" y="3185071"/>
            <a:ext cx="1255885" cy="682811"/>
          </a:xfrm>
          <a:prstGeom prst="rect">
            <a:avLst/>
          </a:prstGeom>
        </p:spPr>
      </p:pic>
      <p:pic>
        <p:nvPicPr>
          <p:cNvPr id="28" name="Imagen 2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055741">
            <a:off x="6831859" y="4246786"/>
            <a:ext cx="529408" cy="1162411"/>
          </a:xfrm>
          <a:prstGeom prst="rect">
            <a:avLst/>
          </a:prstGeom>
        </p:spPr>
      </p:pic>
      <p:pic>
        <p:nvPicPr>
          <p:cNvPr id="29" name="Imagen 28"/>
          <p:cNvPicPr>
            <a:picLocks noChangeAspect="1"/>
          </p:cNvPicPr>
          <p:nvPr/>
        </p:nvPicPr>
        <p:blipFill>
          <a:blip r:embed="rId4"/>
          <a:stretch>
            <a:fillRect/>
          </a:stretch>
        </p:blipFill>
        <p:spPr>
          <a:xfrm>
            <a:off x="809875" y="3143484"/>
            <a:ext cx="1255885" cy="682811"/>
          </a:xfrm>
          <a:prstGeom prst="rect">
            <a:avLst/>
          </a:prstGeom>
        </p:spPr>
      </p:pic>
      <p:pic>
        <p:nvPicPr>
          <p:cNvPr id="13" name="Imagen 12"/>
          <p:cNvPicPr>
            <a:picLocks noChangeAspect="1"/>
          </p:cNvPicPr>
          <p:nvPr/>
        </p:nvPicPr>
        <p:blipFill>
          <a:blip r:embed="rId5">
            <a:clrChange>
              <a:clrFrom>
                <a:srgbClr val="FFFFFF"/>
              </a:clrFrom>
              <a:clrTo>
                <a:srgbClr val="FFFFFF">
                  <a:alpha val="0"/>
                </a:srgbClr>
              </a:clrTo>
            </a:clrChange>
          </a:blip>
          <a:stretch>
            <a:fillRect/>
          </a:stretch>
        </p:blipFill>
        <p:spPr>
          <a:xfrm>
            <a:off x="7240295" y="4589685"/>
            <a:ext cx="335467" cy="335467"/>
          </a:xfrm>
          <a:prstGeom prst="rect">
            <a:avLst/>
          </a:prstGeom>
        </p:spPr>
      </p:pic>
      <p:pic>
        <p:nvPicPr>
          <p:cNvPr id="14" name="Imagen 13"/>
          <p:cNvPicPr>
            <a:picLocks noChangeAspect="1"/>
          </p:cNvPicPr>
          <p:nvPr/>
        </p:nvPicPr>
        <p:blipFill>
          <a:blip r:embed="rId5">
            <a:clrChange>
              <a:clrFrom>
                <a:srgbClr val="FFFFFF"/>
              </a:clrFrom>
              <a:clrTo>
                <a:srgbClr val="FFFFFF">
                  <a:alpha val="0"/>
                </a:srgbClr>
              </a:clrTo>
            </a:clrChange>
          </a:blip>
          <a:stretch>
            <a:fillRect/>
          </a:stretch>
        </p:blipFill>
        <p:spPr>
          <a:xfrm>
            <a:off x="1463256" y="4660257"/>
            <a:ext cx="335467" cy="335467"/>
          </a:xfrm>
          <a:prstGeom prst="rect">
            <a:avLst/>
          </a:prstGeom>
        </p:spPr>
      </p:pic>
      <p:pic>
        <p:nvPicPr>
          <p:cNvPr id="15" name="Imagen 14"/>
          <p:cNvPicPr>
            <a:picLocks noChangeAspect="1"/>
          </p:cNvPicPr>
          <p:nvPr/>
        </p:nvPicPr>
        <p:blipFill>
          <a:blip r:embed="rId5">
            <a:clrChange>
              <a:clrFrom>
                <a:srgbClr val="FFFFFF"/>
              </a:clrFrom>
              <a:clrTo>
                <a:srgbClr val="FFFFFF">
                  <a:alpha val="0"/>
                </a:srgbClr>
              </a:clrTo>
            </a:clrChange>
          </a:blip>
          <a:stretch>
            <a:fillRect/>
          </a:stretch>
        </p:blipFill>
        <p:spPr>
          <a:xfrm>
            <a:off x="4932981" y="4660257"/>
            <a:ext cx="335467" cy="335467"/>
          </a:xfrm>
          <a:prstGeom prst="rect">
            <a:avLst/>
          </a:prstGeom>
        </p:spPr>
      </p:pic>
      <p:sp>
        <p:nvSpPr>
          <p:cNvPr id="16" name="CuadroTexto 15"/>
          <p:cNvSpPr txBox="1"/>
          <p:nvPr/>
        </p:nvSpPr>
        <p:spPr>
          <a:xfrm>
            <a:off x="5753078" y="4083215"/>
            <a:ext cx="617600" cy="369332"/>
          </a:xfrm>
          <a:prstGeom prst="rect">
            <a:avLst/>
          </a:prstGeom>
          <a:noFill/>
        </p:spPr>
        <p:txBody>
          <a:bodyPr wrap="square" rtlCol="0">
            <a:spAutoFit/>
          </a:bodyPr>
          <a:lstStyle/>
          <a:p>
            <a:r>
              <a:rPr lang="es-ES" b="1"/>
              <a:t>OR</a:t>
            </a:r>
            <a:endParaRPr lang="es-ES_tradnl" b="1"/>
          </a:p>
        </p:txBody>
      </p:sp>
      <p:sp>
        <p:nvSpPr>
          <p:cNvPr id="17" name="CuadroTexto 16"/>
          <p:cNvSpPr txBox="1"/>
          <p:nvPr/>
        </p:nvSpPr>
        <p:spPr>
          <a:xfrm>
            <a:off x="2842242" y="4047730"/>
            <a:ext cx="617600" cy="369332"/>
          </a:xfrm>
          <a:prstGeom prst="rect">
            <a:avLst/>
          </a:prstGeom>
          <a:noFill/>
        </p:spPr>
        <p:txBody>
          <a:bodyPr wrap="square" rtlCol="0">
            <a:spAutoFit/>
          </a:bodyPr>
          <a:lstStyle/>
          <a:p>
            <a:r>
              <a:rPr lang="es-ES" b="1"/>
              <a:t>OR</a:t>
            </a:r>
            <a:endParaRPr lang="es-ES_tradnl" b="1"/>
          </a:p>
        </p:txBody>
      </p:sp>
    </p:spTree>
    <p:extLst>
      <p:ext uri="{BB962C8B-B14F-4D97-AF65-F5344CB8AC3E}">
        <p14:creationId xmlns:p14="http://schemas.microsoft.com/office/powerpoint/2010/main" val="1821678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9"/>
          <p:cNvSpPr/>
          <p:nvPr/>
        </p:nvSpPr>
        <p:spPr>
          <a:xfrm>
            <a:off x="245609" y="231912"/>
            <a:ext cx="6251421" cy="461665"/>
          </a:xfrm>
          <a:prstGeom prst="rect">
            <a:avLst/>
          </a:prstGeom>
        </p:spPr>
        <p:txBody>
          <a:bodyPr wrap="square">
            <a:spAutoFit/>
          </a:bodyPr>
          <a:lstStyle/>
          <a:p>
            <a:pPr algn="l"/>
            <a:r>
              <a:rPr lang="en-GB" sz="2400">
                <a:solidFill>
                  <a:srgbClr val="FFFFFF"/>
                </a:solidFill>
                <a:latin typeface="Fiba" panose="02010500040101020104" pitchFamily="2" charset="0"/>
              </a:rPr>
              <a:t>1 - WHILE STANDING WITH BOTH FEET ON THE FLOOR</a:t>
            </a:r>
            <a:endParaRPr lang="en-GB" sz="2200">
              <a:solidFill>
                <a:srgbClr val="FFFFFF"/>
              </a:solidFill>
              <a:latin typeface="Fiba" panose="02010500040101020104" pitchFamily="2" charset="0"/>
            </a:endParaRPr>
          </a:p>
        </p:txBody>
      </p:sp>
      <p:pic>
        <p:nvPicPr>
          <p:cNvPr id="21" name="Imagen 2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055741">
            <a:off x="1007425" y="4313270"/>
            <a:ext cx="553529" cy="1162411"/>
          </a:xfrm>
          <a:prstGeom prst="rect">
            <a:avLst/>
          </a:prstGeom>
        </p:spPr>
      </p:pic>
      <p:pic>
        <p:nvPicPr>
          <p:cNvPr id="22" name="Imagen 21"/>
          <p:cNvPicPr>
            <a:picLocks noChangeAspect="1"/>
          </p:cNvPicPr>
          <p:nvPr/>
        </p:nvPicPr>
        <p:blipFill>
          <a:blip r:embed="rId3">
            <a:clrChange>
              <a:clrFrom>
                <a:srgbClr val="FFFFFF"/>
              </a:clrFrom>
              <a:clrTo>
                <a:srgbClr val="FFFFFF">
                  <a:alpha val="0"/>
                </a:srgbClr>
              </a:clrTo>
            </a:clrChange>
          </a:blip>
          <a:stretch>
            <a:fillRect/>
          </a:stretch>
        </p:blipFill>
        <p:spPr>
          <a:xfrm>
            <a:off x="1393340" y="4700920"/>
            <a:ext cx="335467" cy="335467"/>
          </a:xfrm>
          <a:prstGeom prst="rect">
            <a:avLst/>
          </a:prstGeom>
        </p:spPr>
      </p:pic>
      <p:pic>
        <p:nvPicPr>
          <p:cNvPr id="23" name="Imagen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flipH="1">
            <a:off x="4448774" y="3013251"/>
            <a:ext cx="914305" cy="1884484"/>
          </a:xfrm>
          <a:prstGeom prst="rect">
            <a:avLst/>
          </a:prstGeom>
        </p:spPr>
      </p:pic>
      <p:sp>
        <p:nvSpPr>
          <p:cNvPr id="16" name="Elipse 15"/>
          <p:cNvSpPr/>
          <p:nvPr/>
        </p:nvSpPr>
        <p:spPr>
          <a:xfrm>
            <a:off x="537713" y="4121140"/>
            <a:ext cx="1650762" cy="1451513"/>
          </a:xfrm>
          <a:prstGeom prst="ellipse">
            <a:avLst/>
          </a:prstGeom>
          <a:noFill/>
          <a:ln>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noFill/>
            </a:endParaRPr>
          </a:p>
        </p:txBody>
      </p:sp>
      <p:cxnSp>
        <p:nvCxnSpPr>
          <p:cNvPr id="17" name="Conector recto de flecha 16"/>
          <p:cNvCxnSpPr/>
          <p:nvPr/>
        </p:nvCxnSpPr>
        <p:spPr>
          <a:xfrm flipV="1">
            <a:off x="4988351" y="2501335"/>
            <a:ext cx="0" cy="1101148"/>
          </a:xfrm>
          <a:prstGeom prst="straightConnector1">
            <a:avLst/>
          </a:prstGeom>
          <a:ln w="38100">
            <a:solidFill>
              <a:srgbClr val="8C0A32"/>
            </a:solidFill>
            <a:tailEnd type="triangle"/>
          </a:ln>
        </p:spPr>
        <p:style>
          <a:lnRef idx="2">
            <a:schemeClr val="accent1"/>
          </a:lnRef>
          <a:fillRef idx="0">
            <a:schemeClr val="accent1"/>
          </a:fillRef>
          <a:effectRef idx="1">
            <a:schemeClr val="accent1"/>
          </a:effectRef>
          <a:fontRef idx="minor">
            <a:schemeClr val="tx1"/>
          </a:fontRef>
        </p:style>
      </p:cxnSp>
      <p:cxnSp>
        <p:nvCxnSpPr>
          <p:cNvPr id="18" name="Conector recto de flecha 17"/>
          <p:cNvCxnSpPr/>
          <p:nvPr/>
        </p:nvCxnSpPr>
        <p:spPr>
          <a:xfrm>
            <a:off x="4978515" y="4510029"/>
            <a:ext cx="7541" cy="1218596"/>
          </a:xfrm>
          <a:prstGeom prst="straightConnector1">
            <a:avLst/>
          </a:prstGeom>
          <a:ln w="38100">
            <a:solidFill>
              <a:srgbClr val="8C0A32"/>
            </a:solidFill>
            <a:tailEnd type="triangle"/>
          </a:ln>
        </p:spPr>
        <p:style>
          <a:lnRef idx="2">
            <a:schemeClr val="accent1"/>
          </a:lnRef>
          <a:fillRef idx="0">
            <a:schemeClr val="accent1"/>
          </a:fillRef>
          <a:effectRef idx="1">
            <a:schemeClr val="accent1"/>
          </a:effectRef>
          <a:fontRef idx="minor">
            <a:schemeClr val="tx1"/>
          </a:fontRef>
        </p:style>
      </p:cxnSp>
      <p:cxnSp>
        <p:nvCxnSpPr>
          <p:cNvPr id="19" name="Conector recto de flecha 18"/>
          <p:cNvCxnSpPr/>
          <p:nvPr/>
        </p:nvCxnSpPr>
        <p:spPr>
          <a:xfrm flipH="1">
            <a:off x="2955378" y="4037626"/>
            <a:ext cx="1008307" cy="0"/>
          </a:xfrm>
          <a:prstGeom prst="straightConnector1">
            <a:avLst/>
          </a:prstGeom>
          <a:ln w="38100">
            <a:solidFill>
              <a:srgbClr val="8C0A32"/>
            </a:solidFill>
            <a:tailEnd type="triangle"/>
          </a:ln>
        </p:spPr>
        <p:style>
          <a:lnRef idx="2">
            <a:schemeClr val="accent1"/>
          </a:lnRef>
          <a:fillRef idx="0">
            <a:schemeClr val="accent1"/>
          </a:fillRef>
          <a:effectRef idx="1">
            <a:schemeClr val="accent1"/>
          </a:effectRef>
          <a:fontRef idx="minor">
            <a:schemeClr val="tx1"/>
          </a:fontRef>
        </p:style>
      </p:cxnSp>
      <p:cxnSp>
        <p:nvCxnSpPr>
          <p:cNvPr id="20" name="Conector recto de flecha 19"/>
          <p:cNvCxnSpPr/>
          <p:nvPr/>
        </p:nvCxnSpPr>
        <p:spPr>
          <a:xfrm>
            <a:off x="6017649" y="4124118"/>
            <a:ext cx="958762" cy="0"/>
          </a:xfrm>
          <a:prstGeom prst="straightConnector1">
            <a:avLst/>
          </a:prstGeom>
          <a:ln w="38100">
            <a:solidFill>
              <a:srgbClr val="8C0A32"/>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12" name="Tabla 11"/>
          <p:cNvGraphicFramePr>
            <a:graphicFrameLocks noGrp="1"/>
          </p:cNvGraphicFramePr>
          <p:nvPr>
            <p:extLst>
              <p:ext uri="{D42A27DB-BD31-4B8C-83A1-F6EECF244321}">
                <p14:modId xmlns:p14="http://schemas.microsoft.com/office/powerpoint/2010/main" val="1922568959"/>
              </p:ext>
            </p:extLst>
          </p:nvPr>
        </p:nvGraphicFramePr>
        <p:xfrm>
          <a:off x="325649" y="1534547"/>
          <a:ext cx="8291946" cy="928721"/>
        </p:xfrm>
        <a:graphic>
          <a:graphicData uri="http://schemas.openxmlformats.org/drawingml/2006/table">
            <a:tbl>
              <a:tblPr firstRow="1" bandRow="1">
                <a:tableStyleId>{5C22544A-7EE6-4342-B048-85BDC9FD1C3A}</a:tableStyleId>
              </a:tblPr>
              <a:tblGrid>
                <a:gridCol w="8291946">
                  <a:extLst>
                    <a:ext uri="{9D8B030D-6E8A-4147-A177-3AD203B41FA5}">
                      <a16:colId xmlns:a16="http://schemas.microsoft.com/office/drawing/2014/main" xmlns="" val="2527591348"/>
                    </a:ext>
                  </a:extLst>
                </a:gridCol>
              </a:tblGrid>
              <a:tr h="493223">
                <a:tc>
                  <a:txBody>
                    <a:bodyPr/>
                    <a:lstStyle/>
                    <a:p>
                      <a:pPr algn="ctr"/>
                      <a:r>
                        <a:rPr lang="es-ES"/>
                        <a:t>A PLAYER WHO CATCHES A LIVE BALL </a:t>
                      </a:r>
                    </a:p>
                  </a:txBody>
                  <a:tcPr>
                    <a:solidFill>
                      <a:srgbClr val="8C0A32"/>
                    </a:solidFill>
                  </a:tcPr>
                </a:tc>
                <a:extLst>
                  <a:ext uri="{0D108BD9-81ED-4DB2-BD59-A6C34878D82A}">
                    <a16:rowId xmlns:a16="http://schemas.microsoft.com/office/drawing/2014/main" xmlns="" val="3749171508"/>
                  </a:ext>
                </a:extLst>
              </a:tr>
              <a:tr h="43549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tLang="es-ES_tradnl" sz="1600">
                          <a:solidFill>
                            <a:srgbClr val="000000"/>
                          </a:solidFill>
                          <a:latin typeface="Arial" panose="020B0604020202020204" pitchFamily="34" charset="0"/>
                        </a:rPr>
                        <a:t>If both feet are off the floor and the player lands on both feet simultaneously, </a:t>
                      </a:r>
                    </a:p>
                  </a:txBody>
                  <a:tcPr/>
                </a:tc>
                <a:extLst>
                  <a:ext uri="{0D108BD9-81ED-4DB2-BD59-A6C34878D82A}">
                    <a16:rowId xmlns:a16="http://schemas.microsoft.com/office/drawing/2014/main" xmlns="" val="2282879190"/>
                  </a:ext>
                </a:extLst>
              </a:tr>
            </a:tbl>
          </a:graphicData>
        </a:graphic>
      </p:graphicFrame>
      <p:sp>
        <p:nvSpPr>
          <p:cNvPr id="14" name="Line 30"/>
          <p:cNvSpPr>
            <a:spLocks noChangeShapeType="1"/>
          </p:cNvSpPr>
          <p:nvPr/>
        </p:nvSpPr>
        <p:spPr bwMode="auto">
          <a:xfrm flipV="1">
            <a:off x="1563445" y="5036387"/>
            <a:ext cx="0" cy="905066"/>
          </a:xfrm>
          <a:prstGeom prst="line">
            <a:avLst/>
          </a:prstGeom>
          <a:noFill/>
          <a:ln w="57150">
            <a:solidFill>
              <a:srgbClr val="8C0A32"/>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Imagen 1"/>
          <p:cNvPicPr>
            <a:picLocks noChangeAspect="1"/>
          </p:cNvPicPr>
          <p:nvPr/>
        </p:nvPicPr>
        <p:blipFill>
          <a:blip r:embed="rId5"/>
          <a:stretch>
            <a:fillRect/>
          </a:stretch>
        </p:blipFill>
        <p:spPr>
          <a:xfrm rot="6723139">
            <a:off x="852051" y="5494443"/>
            <a:ext cx="1504495" cy="1504495"/>
          </a:xfrm>
          <a:prstGeom prst="rect">
            <a:avLst/>
          </a:prstGeom>
        </p:spPr>
      </p:pic>
      <p:sp>
        <p:nvSpPr>
          <p:cNvPr id="4" name="Rectángulo 3"/>
          <p:cNvSpPr/>
          <p:nvPr/>
        </p:nvSpPr>
        <p:spPr>
          <a:xfrm>
            <a:off x="2228304" y="5826008"/>
            <a:ext cx="5515504" cy="369332"/>
          </a:xfrm>
          <a:prstGeom prst="rect">
            <a:avLst/>
          </a:prstGeom>
          <a:solidFill>
            <a:schemeClr val="accent2">
              <a:lumMod val="20000"/>
              <a:lumOff val="80000"/>
            </a:schemeClr>
          </a:solidFill>
          <a:ln w="28575">
            <a:solidFill>
              <a:srgbClr val="8C0A32"/>
            </a:solidFill>
            <a:prstDash val="sysDash"/>
          </a:ln>
        </p:spPr>
        <p:txBody>
          <a:bodyPr wrap="square">
            <a:spAutoFit/>
          </a:bodyPr>
          <a:lstStyle/>
          <a:p>
            <a:r>
              <a:rPr lang="en-GB" altLang="es-ES_tradnl" sz="1400">
                <a:latin typeface="Arial" panose="020B0604020202020204" pitchFamily="34" charset="0"/>
                <a:cs typeface="Arial" panose="020B0604020202020204" pitchFamily="34" charset="0"/>
              </a:rPr>
              <a:t>The moment one foot is lifted, the other foot becomes the pivot foot</a:t>
            </a:r>
            <a:r>
              <a:rPr lang="en-GB" altLang="es-ES_tradnl"/>
              <a:t>. </a:t>
            </a:r>
          </a:p>
        </p:txBody>
      </p:sp>
      <p:sp>
        <p:nvSpPr>
          <p:cNvPr id="24" name="Rectángulo 23"/>
          <p:cNvSpPr/>
          <p:nvPr/>
        </p:nvSpPr>
        <p:spPr>
          <a:xfrm>
            <a:off x="7564282" y="1044690"/>
            <a:ext cx="1222421" cy="461665"/>
          </a:xfrm>
          <a:prstGeom prst="rect">
            <a:avLst/>
          </a:prstGeom>
          <a:solidFill>
            <a:srgbClr val="00B050"/>
          </a:solidFill>
          <a:ln w="28575">
            <a:noFill/>
            <a:prstDash val="sysDash"/>
          </a:ln>
        </p:spPr>
        <p:txBody>
          <a:bodyPr wrap="square">
            <a:spAutoFit/>
          </a:bodyPr>
          <a:lstStyle/>
          <a:p>
            <a:r>
              <a:rPr lang="es-ES" sz="2400" b="1">
                <a:solidFill>
                  <a:schemeClr val="bg1"/>
                </a:solidFill>
                <a:latin typeface="Arial" panose="020B0604020202020204" pitchFamily="34" charset="0"/>
                <a:cs typeface="Arial" panose="020B0604020202020204" pitchFamily="34" charset="0"/>
              </a:rPr>
              <a:t>LEGAL </a:t>
            </a:r>
            <a:endParaRPr lang="es-ES_tradnl" sz="2400" b="1">
              <a:solidFill>
                <a:schemeClr val="bg1"/>
              </a:solidFill>
              <a:latin typeface="Arial" panose="020B0604020202020204" pitchFamily="34" charset="0"/>
              <a:cs typeface="Arial" panose="020B0604020202020204" pitchFamily="34" charset="0"/>
            </a:endParaRPr>
          </a:p>
        </p:txBody>
      </p:sp>
      <p:pic>
        <p:nvPicPr>
          <p:cNvPr id="25" name="Imagen 2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1561" y="3142065"/>
            <a:ext cx="1183779" cy="643608"/>
          </a:xfrm>
          <a:prstGeom prst="rect">
            <a:avLst/>
          </a:prstGeom>
        </p:spPr>
      </p:pic>
      <p:pic>
        <p:nvPicPr>
          <p:cNvPr id="9" name="Gráfico 8" descr="Flecha lineal: curva con sentido de las agujas del reloj"/>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rot="7291258">
            <a:off x="2446786" y="2450680"/>
            <a:ext cx="1172372" cy="1851364"/>
          </a:xfrm>
          <a:prstGeom prst="rect">
            <a:avLst/>
          </a:prstGeom>
        </p:spPr>
      </p:pic>
    </p:spTree>
    <p:extLst>
      <p:ext uri="{BB962C8B-B14F-4D97-AF65-F5344CB8AC3E}">
        <p14:creationId xmlns:p14="http://schemas.microsoft.com/office/powerpoint/2010/main" val="194703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9"/>
          <p:cNvSpPr/>
          <p:nvPr/>
        </p:nvSpPr>
        <p:spPr>
          <a:xfrm>
            <a:off x="325649" y="289869"/>
            <a:ext cx="5595109" cy="461665"/>
          </a:xfrm>
          <a:prstGeom prst="rect">
            <a:avLst/>
          </a:prstGeom>
        </p:spPr>
        <p:txBody>
          <a:bodyPr wrap="square">
            <a:spAutoFit/>
          </a:bodyPr>
          <a:lstStyle/>
          <a:p>
            <a:pPr algn="l"/>
            <a:r>
              <a:rPr lang="en-GB" sz="2400" dirty="0">
                <a:solidFill>
                  <a:srgbClr val="FFFFFF"/>
                </a:solidFill>
                <a:latin typeface="Fiba" panose="02010500040101020104" pitchFamily="2" charset="0"/>
              </a:rPr>
              <a:t>WHILE </a:t>
            </a:r>
            <a:r>
              <a:rPr lang="en-GB" sz="2400" dirty="0" smtClean="0">
                <a:solidFill>
                  <a:srgbClr val="FFFFFF"/>
                </a:solidFill>
                <a:latin typeface="Fiba" panose="02010500040101020104" pitchFamily="2" charset="0"/>
              </a:rPr>
              <a:t>STANDING</a:t>
            </a:r>
            <a:endParaRPr lang="en-GB" sz="2200" dirty="0">
              <a:solidFill>
                <a:srgbClr val="FFFFFF"/>
              </a:solidFill>
              <a:latin typeface="Fiba" panose="02010500040101020104" pitchFamily="2" charset="0"/>
            </a:endParaRPr>
          </a:p>
        </p:txBody>
      </p:sp>
      <p:pic>
        <p:nvPicPr>
          <p:cNvPr id="23" name="Imagen 22"/>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5400000" flipH="1">
            <a:off x="4649632" y="2568344"/>
            <a:ext cx="631163" cy="1483229"/>
          </a:xfrm>
          <a:prstGeom prst="rect">
            <a:avLst/>
          </a:prstGeom>
        </p:spPr>
      </p:pic>
      <p:cxnSp>
        <p:nvCxnSpPr>
          <p:cNvPr id="17" name="Conector recto de flecha 16"/>
          <p:cNvCxnSpPr>
            <a:cxnSpLocks/>
          </p:cNvCxnSpPr>
          <p:nvPr/>
        </p:nvCxnSpPr>
        <p:spPr>
          <a:xfrm flipV="1">
            <a:off x="5056377" y="1988479"/>
            <a:ext cx="0" cy="837039"/>
          </a:xfrm>
          <a:prstGeom prst="straightConnector1">
            <a:avLst/>
          </a:prstGeom>
          <a:ln w="38100">
            <a:solidFill>
              <a:srgbClr val="8C0A32"/>
            </a:solidFill>
            <a:tailEnd type="triangle"/>
          </a:ln>
        </p:spPr>
        <p:style>
          <a:lnRef idx="2">
            <a:schemeClr val="accent1"/>
          </a:lnRef>
          <a:fillRef idx="0">
            <a:schemeClr val="accent1"/>
          </a:fillRef>
          <a:effectRef idx="1">
            <a:schemeClr val="accent1"/>
          </a:effectRef>
          <a:fontRef idx="minor">
            <a:schemeClr val="tx1"/>
          </a:fontRef>
        </p:style>
      </p:cxnSp>
      <p:cxnSp>
        <p:nvCxnSpPr>
          <p:cNvPr id="18" name="Conector recto de flecha 17"/>
          <p:cNvCxnSpPr>
            <a:cxnSpLocks/>
          </p:cNvCxnSpPr>
          <p:nvPr/>
        </p:nvCxnSpPr>
        <p:spPr>
          <a:xfrm>
            <a:off x="5076533" y="3758952"/>
            <a:ext cx="19201" cy="736502"/>
          </a:xfrm>
          <a:prstGeom prst="straightConnector1">
            <a:avLst/>
          </a:prstGeom>
          <a:ln w="38100">
            <a:solidFill>
              <a:srgbClr val="8C0A32"/>
            </a:solidFill>
            <a:tailEnd type="triangle"/>
          </a:ln>
        </p:spPr>
        <p:style>
          <a:lnRef idx="2">
            <a:schemeClr val="accent1"/>
          </a:lnRef>
          <a:fillRef idx="0">
            <a:schemeClr val="accent1"/>
          </a:fillRef>
          <a:effectRef idx="1">
            <a:schemeClr val="accent1"/>
          </a:effectRef>
          <a:fontRef idx="minor">
            <a:schemeClr val="tx1"/>
          </a:fontRef>
        </p:style>
      </p:cxnSp>
      <p:cxnSp>
        <p:nvCxnSpPr>
          <p:cNvPr id="19" name="Conector recto de flecha 18"/>
          <p:cNvCxnSpPr>
            <a:cxnSpLocks/>
          </p:cNvCxnSpPr>
          <p:nvPr/>
        </p:nvCxnSpPr>
        <p:spPr>
          <a:xfrm flipH="1">
            <a:off x="3162554" y="3335268"/>
            <a:ext cx="778382" cy="0"/>
          </a:xfrm>
          <a:prstGeom prst="straightConnector1">
            <a:avLst/>
          </a:prstGeom>
          <a:ln w="38100">
            <a:solidFill>
              <a:srgbClr val="8C0A32"/>
            </a:solidFill>
            <a:tailEnd type="triangle"/>
          </a:ln>
        </p:spPr>
        <p:style>
          <a:lnRef idx="2">
            <a:schemeClr val="accent1"/>
          </a:lnRef>
          <a:fillRef idx="0">
            <a:schemeClr val="accent1"/>
          </a:fillRef>
          <a:effectRef idx="1">
            <a:schemeClr val="accent1"/>
          </a:effectRef>
          <a:fontRef idx="minor">
            <a:schemeClr val="tx1"/>
          </a:fontRef>
        </p:style>
      </p:cxnSp>
      <p:cxnSp>
        <p:nvCxnSpPr>
          <p:cNvPr id="20" name="Conector recto de flecha 19"/>
          <p:cNvCxnSpPr/>
          <p:nvPr/>
        </p:nvCxnSpPr>
        <p:spPr>
          <a:xfrm>
            <a:off x="5920758" y="3335268"/>
            <a:ext cx="958762" cy="0"/>
          </a:xfrm>
          <a:prstGeom prst="straightConnector1">
            <a:avLst/>
          </a:prstGeom>
          <a:ln w="38100">
            <a:solidFill>
              <a:srgbClr val="8C0A32"/>
            </a:solidFill>
            <a:tailEnd type="triangle"/>
          </a:ln>
        </p:spPr>
        <p:style>
          <a:lnRef idx="2">
            <a:schemeClr val="accent1"/>
          </a:lnRef>
          <a:fillRef idx="0">
            <a:schemeClr val="accent1"/>
          </a:fillRef>
          <a:effectRef idx="1">
            <a:schemeClr val="accent1"/>
          </a:effectRef>
          <a:fontRef idx="minor">
            <a:schemeClr val="tx1"/>
          </a:fontRef>
        </p:style>
      </p:cxnSp>
      <p:pic>
        <p:nvPicPr>
          <p:cNvPr id="4" name="Imagen 3"/>
          <p:cNvPicPr>
            <a:picLocks noChangeAspect="1"/>
          </p:cNvPicPr>
          <p:nvPr/>
        </p:nvPicPr>
        <p:blipFill>
          <a:blip r:embed="rId3"/>
          <a:stretch>
            <a:fillRect/>
          </a:stretch>
        </p:blipFill>
        <p:spPr>
          <a:xfrm>
            <a:off x="618480" y="3018405"/>
            <a:ext cx="2292295" cy="1725318"/>
          </a:xfrm>
          <a:prstGeom prst="rect">
            <a:avLst/>
          </a:prstGeom>
        </p:spPr>
      </p:pic>
      <p:pic>
        <p:nvPicPr>
          <p:cNvPr id="21" name="Imagen 20"/>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5055741">
            <a:off x="1408655" y="3870418"/>
            <a:ext cx="471134" cy="1034460"/>
          </a:xfrm>
          <a:prstGeom prst="rect">
            <a:avLst/>
          </a:prstGeom>
        </p:spPr>
      </p:pic>
      <p:pic>
        <p:nvPicPr>
          <p:cNvPr id="22" name="Imagen 21"/>
          <p:cNvPicPr>
            <a:picLocks noChangeAspect="1"/>
          </p:cNvPicPr>
          <p:nvPr/>
        </p:nvPicPr>
        <p:blipFill>
          <a:blip r:embed="rId5">
            <a:clrChange>
              <a:clrFrom>
                <a:srgbClr val="FFFFFF"/>
              </a:clrFrom>
              <a:clrTo>
                <a:srgbClr val="FFFFFF">
                  <a:alpha val="0"/>
                </a:srgbClr>
              </a:clrTo>
            </a:clrChange>
          </a:blip>
          <a:stretch>
            <a:fillRect/>
          </a:stretch>
        </p:blipFill>
        <p:spPr>
          <a:xfrm flipV="1">
            <a:off x="1677344" y="4192480"/>
            <a:ext cx="335467" cy="300039"/>
          </a:xfrm>
          <a:prstGeom prst="rect">
            <a:avLst/>
          </a:prstGeom>
        </p:spPr>
      </p:pic>
      <p:sp>
        <p:nvSpPr>
          <p:cNvPr id="15" name="Rectángulo 14"/>
          <p:cNvSpPr/>
          <p:nvPr/>
        </p:nvSpPr>
        <p:spPr>
          <a:xfrm>
            <a:off x="7564282" y="1044690"/>
            <a:ext cx="1222421" cy="461665"/>
          </a:xfrm>
          <a:prstGeom prst="rect">
            <a:avLst/>
          </a:prstGeom>
          <a:solidFill>
            <a:srgbClr val="00B050"/>
          </a:solidFill>
          <a:ln w="28575">
            <a:noFill/>
            <a:prstDash val="sysDash"/>
          </a:ln>
        </p:spPr>
        <p:txBody>
          <a:bodyPr wrap="square">
            <a:spAutoFit/>
          </a:bodyPr>
          <a:lstStyle/>
          <a:p>
            <a:r>
              <a:rPr lang="es-ES" sz="2400" b="1">
                <a:solidFill>
                  <a:schemeClr val="bg1"/>
                </a:solidFill>
                <a:latin typeface="Arial" panose="020B0604020202020204" pitchFamily="34" charset="0"/>
                <a:cs typeface="Arial" panose="020B0604020202020204" pitchFamily="34" charset="0"/>
              </a:rPr>
              <a:t>LEGAL </a:t>
            </a:r>
            <a:endParaRPr lang="es-ES_tradnl" sz="2400" b="1">
              <a:solidFill>
                <a:schemeClr val="bg1"/>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6"/>
          <a:stretch>
            <a:fillRect/>
          </a:stretch>
        </p:blipFill>
        <p:spPr>
          <a:xfrm>
            <a:off x="7472721" y="2037234"/>
            <a:ext cx="833828" cy="2922085"/>
          </a:xfrm>
          <a:prstGeom prst="rect">
            <a:avLst/>
          </a:prstGeom>
        </p:spPr>
      </p:pic>
      <p:sp>
        <p:nvSpPr>
          <p:cNvPr id="6" name="Rectángulo 5"/>
          <p:cNvSpPr/>
          <p:nvPr/>
        </p:nvSpPr>
        <p:spPr>
          <a:xfrm>
            <a:off x="1249950" y="5374289"/>
            <a:ext cx="7122869" cy="523220"/>
          </a:xfrm>
          <a:prstGeom prst="rect">
            <a:avLst/>
          </a:prstGeom>
          <a:solidFill>
            <a:schemeClr val="accent2">
              <a:lumMod val="20000"/>
              <a:lumOff val="80000"/>
            </a:schemeClr>
          </a:solidFill>
          <a:ln w="28575">
            <a:solidFill>
              <a:srgbClr val="8C0A32"/>
            </a:solidFill>
            <a:prstDash val="sysDash"/>
          </a:ln>
        </p:spPr>
        <p:txBody>
          <a:bodyPr wrap="square">
            <a:spAutoFit/>
          </a:bodyPr>
          <a:lstStyle/>
          <a:p>
            <a:r>
              <a:rPr lang="en-GB" altLang="es-ES_tradnl" sz="1400">
                <a:latin typeface="Arial" panose="020B0604020202020204" pitchFamily="34" charset="0"/>
                <a:cs typeface="Arial" panose="020B0604020202020204" pitchFamily="34" charset="0"/>
              </a:rPr>
              <a:t>To pass or shoot for a field goal, the player may jump off a pivot foot, but neither foot may be returned to the floor before the ball is released from the hand(s).</a:t>
            </a:r>
            <a:r>
              <a:rPr lang="es-ES_tradnl" altLang="es-ES_tradnl" sz="1400">
                <a:latin typeface="Arial" panose="020B0604020202020204" pitchFamily="34" charset="0"/>
                <a:cs typeface="Arial" panose="020B0604020202020204" pitchFamily="34" charset="0"/>
              </a:rPr>
              <a:t> </a:t>
            </a:r>
          </a:p>
        </p:txBody>
      </p:sp>
      <p:sp>
        <p:nvSpPr>
          <p:cNvPr id="24" name="Rectángulo 23"/>
          <p:cNvSpPr/>
          <p:nvPr/>
        </p:nvSpPr>
        <p:spPr>
          <a:xfrm>
            <a:off x="6693648" y="1582488"/>
            <a:ext cx="779073" cy="71039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800" b="1">
                <a:solidFill>
                  <a:schemeClr val="tx1"/>
                </a:solidFill>
              </a:rPr>
              <a:t>1</a:t>
            </a:r>
            <a:endParaRPr lang="es-ES_tradnl" sz="2800" b="1">
              <a:solidFill>
                <a:schemeClr val="tx1"/>
              </a:solidFill>
            </a:endParaRPr>
          </a:p>
        </p:txBody>
      </p:sp>
      <p:sp>
        <p:nvSpPr>
          <p:cNvPr id="25" name="Rectángulo 24"/>
          <p:cNvSpPr/>
          <p:nvPr/>
        </p:nvSpPr>
        <p:spPr>
          <a:xfrm>
            <a:off x="8127360" y="4342499"/>
            <a:ext cx="779073" cy="71039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800" b="1">
                <a:solidFill>
                  <a:schemeClr val="tx1"/>
                </a:solidFill>
              </a:rPr>
              <a:t>2</a:t>
            </a:r>
            <a:endParaRPr lang="es-ES_tradnl" sz="2800" b="1">
              <a:solidFill>
                <a:schemeClr val="tx1"/>
              </a:solidFill>
            </a:endParaRPr>
          </a:p>
        </p:txBody>
      </p:sp>
      <p:sp>
        <p:nvSpPr>
          <p:cNvPr id="26" name="Flecha arriba 1"/>
          <p:cNvSpPr/>
          <p:nvPr/>
        </p:nvSpPr>
        <p:spPr>
          <a:xfrm rot="2034491">
            <a:off x="7828174" y="1632440"/>
            <a:ext cx="217906" cy="530386"/>
          </a:xfrm>
          <a:prstGeom prst="upArrow">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7" name="Flecha arriba 1"/>
          <p:cNvSpPr/>
          <p:nvPr/>
        </p:nvSpPr>
        <p:spPr>
          <a:xfrm rot="10800000" flipH="1">
            <a:off x="7889635" y="4310151"/>
            <a:ext cx="193827" cy="1030265"/>
          </a:xfrm>
          <a:prstGeom prst="upArrow">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28" name="Imagen 2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2333" y="2239043"/>
            <a:ext cx="1130080" cy="614412"/>
          </a:xfrm>
          <a:prstGeom prst="rect">
            <a:avLst/>
          </a:prstGeom>
        </p:spPr>
      </p:pic>
      <p:pic>
        <p:nvPicPr>
          <p:cNvPr id="29" name="Gráfico 28" descr="Flecha lineal: curva con sentido de las agujas del reloj"/>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rot="7291258">
            <a:off x="2877654" y="1653214"/>
            <a:ext cx="1172372" cy="1851364"/>
          </a:xfrm>
          <a:prstGeom prst="rect">
            <a:avLst/>
          </a:prstGeom>
        </p:spPr>
      </p:pic>
    </p:spTree>
    <p:extLst>
      <p:ext uri="{BB962C8B-B14F-4D97-AF65-F5344CB8AC3E}">
        <p14:creationId xmlns:p14="http://schemas.microsoft.com/office/powerpoint/2010/main" val="1283837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9"/>
          <p:cNvSpPr/>
          <p:nvPr/>
        </p:nvSpPr>
        <p:spPr>
          <a:xfrm>
            <a:off x="325649" y="289869"/>
            <a:ext cx="5595109" cy="461665"/>
          </a:xfrm>
          <a:prstGeom prst="rect">
            <a:avLst/>
          </a:prstGeom>
        </p:spPr>
        <p:txBody>
          <a:bodyPr wrap="square">
            <a:spAutoFit/>
          </a:bodyPr>
          <a:lstStyle/>
          <a:p>
            <a:pPr algn="l"/>
            <a:r>
              <a:rPr lang="en-GB" sz="2400" dirty="0">
                <a:solidFill>
                  <a:srgbClr val="FFFFFF"/>
                </a:solidFill>
                <a:latin typeface="Fiba" panose="02010500040101020104" pitchFamily="2" charset="0"/>
              </a:rPr>
              <a:t>WHILE </a:t>
            </a:r>
            <a:r>
              <a:rPr lang="en-GB" sz="2400" dirty="0" smtClean="0">
                <a:solidFill>
                  <a:srgbClr val="FFFFFF"/>
                </a:solidFill>
                <a:latin typeface="Fiba" panose="02010500040101020104" pitchFamily="2" charset="0"/>
              </a:rPr>
              <a:t>STANDING</a:t>
            </a:r>
            <a:endParaRPr lang="en-GB" sz="2200" dirty="0">
              <a:solidFill>
                <a:srgbClr val="FFFFFF"/>
              </a:solidFill>
              <a:latin typeface="Fiba" panose="02010500040101020104" pitchFamily="2" charset="0"/>
            </a:endParaRPr>
          </a:p>
        </p:txBody>
      </p:sp>
      <p:pic>
        <p:nvPicPr>
          <p:cNvPr id="23" name="Imagen 22"/>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5400000" flipH="1">
            <a:off x="4805409" y="2655508"/>
            <a:ext cx="801910" cy="1884484"/>
          </a:xfrm>
          <a:prstGeom prst="rect">
            <a:avLst/>
          </a:prstGeom>
        </p:spPr>
      </p:pic>
      <p:cxnSp>
        <p:nvCxnSpPr>
          <p:cNvPr id="17" name="Conector recto de flecha 16"/>
          <p:cNvCxnSpPr>
            <a:cxnSpLocks/>
          </p:cNvCxnSpPr>
          <p:nvPr/>
        </p:nvCxnSpPr>
        <p:spPr>
          <a:xfrm flipV="1">
            <a:off x="5056377" y="1988479"/>
            <a:ext cx="0" cy="837039"/>
          </a:xfrm>
          <a:prstGeom prst="straightConnector1">
            <a:avLst/>
          </a:prstGeom>
          <a:ln w="38100">
            <a:solidFill>
              <a:srgbClr val="8C0A32"/>
            </a:solidFill>
            <a:tailEnd type="triangle"/>
          </a:ln>
        </p:spPr>
        <p:style>
          <a:lnRef idx="2">
            <a:schemeClr val="accent1"/>
          </a:lnRef>
          <a:fillRef idx="0">
            <a:schemeClr val="accent1"/>
          </a:fillRef>
          <a:effectRef idx="1">
            <a:schemeClr val="accent1"/>
          </a:effectRef>
          <a:fontRef idx="minor">
            <a:schemeClr val="tx1"/>
          </a:fontRef>
        </p:style>
      </p:cxnSp>
      <p:cxnSp>
        <p:nvCxnSpPr>
          <p:cNvPr id="18" name="Conector recto de flecha 17"/>
          <p:cNvCxnSpPr>
            <a:cxnSpLocks/>
          </p:cNvCxnSpPr>
          <p:nvPr/>
        </p:nvCxnSpPr>
        <p:spPr>
          <a:xfrm>
            <a:off x="5076533" y="4211732"/>
            <a:ext cx="19201" cy="736502"/>
          </a:xfrm>
          <a:prstGeom prst="straightConnector1">
            <a:avLst/>
          </a:prstGeom>
          <a:ln w="38100">
            <a:solidFill>
              <a:srgbClr val="8C0A32"/>
            </a:solidFill>
            <a:tailEnd type="triangle"/>
          </a:ln>
        </p:spPr>
        <p:style>
          <a:lnRef idx="2">
            <a:schemeClr val="accent1"/>
          </a:lnRef>
          <a:fillRef idx="0">
            <a:schemeClr val="accent1"/>
          </a:fillRef>
          <a:effectRef idx="1">
            <a:schemeClr val="accent1"/>
          </a:effectRef>
          <a:fontRef idx="minor">
            <a:schemeClr val="tx1"/>
          </a:fontRef>
        </p:style>
      </p:cxnSp>
      <p:cxnSp>
        <p:nvCxnSpPr>
          <p:cNvPr id="19" name="Conector recto de flecha 18"/>
          <p:cNvCxnSpPr>
            <a:cxnSpLocks/>
          </p:cNvCxnSpPr>
          <p:nvPr/>
        </p:nvCxnSpPr>
        <p:spPr>
          <a:xfrm flipH="1">
            <a:off x="3162554" y="3771045"/>
            <a:ext cx="778382" cy="0"/>
          </a:xfrm>
          <a:prstGeom prst="straightConnector1">
            <a:avLst/>
          </a:prstGeom>
          <a:ln w="38100">
            <a:solidFill>
              <a:srgbClr val="8C0A32"/>
            </a:solidFill>
            <a:tailEnd type="triangle"/>
          </a:ln>
        </p:spPr>
        <p:style>
          <a:lnRef idx="2">
            <a:schemeClr val="accent1"/>
          </a:lnRef>
          <a:fillRef idx="0">
            <a:schemeClr val="accent1"/>
          </a:fillRef>
          <a:effectRef idx="1">
            <a:schemeClr val="accent1"/>
          </a:effectRef>
          <a:fontRef idx="minor">
            <a:schemeClr val="tx1"/>
          </a:fontRef>
        </p:style>
      </p:cxnSp>
      <p:cxnSp>
        <p:nvCxnSpPr>
          <p:cNvPr id="20" name="Conector recto de flecha 19"/>
          <p:cNvCxnSpPr/>
          <p:nvPr/>
        </p:nvCxnSpPr>
        <p:spPr>
          <a:xfrm>
            <a:off x="6338892" y="3771045"/>
            <a:ext cx="958762" cy="0"/>
          </a:xfrm>
          <a:prstGeom prst="straightConnector1">
            <a:avLst/>
          </a:prstGeom>
          <a:ln w="38100">
            <a:solidFill>
              <a:srgbClr val="8C0A32"/>
            </a:solidFill>
            <a:tailEnd type="triangle"/>
          </a:ln>
        </p:spPr>
        <p:style>
          <a:lnRef idx="2">
            <a:schemeClr val="accent1"/>
          </a:lnRef>
          <a:fillRef idx="0">
            <a:schemeClr val="accent1"/>
          </a:fillRef>
          <a:effectRef idx="1">
            <a:schemeClr val="accent1"/>
          </a:effectRef>
          <a:fontRef idx="minor">
            <a:schemeClr val="tx1"/>
          </a:fontRef>
        </p:style>
      </p:cxnSp>
      <p:pic>
        <p:nvPicPr>
          <p:cNvPr id="4" name="Imagen 3"/>
          <p:cNvPicPr>
            <a:picLocks noChangeAspect="1"/>
          </p:cNvPicPr>
          <p:nvPr/>
        </p:nvPicPr>
        <p:blipFill>
          <a:blip r:embed="rId3"/>
          <a:stretch>
            <a:fillRect/>
          </a:stretch>
        </p:blipFill>
        <p:spPr>
          <a:xfrm>
            <a:off x="641520" y="3141939"/>
            <a:ext cx="2292295" cy="1725318"/>
          </a:xfrm>
          <a:prstGeom prst="rect">
            <a:avLst/>
          </a:prstGeom>
        </p:spPr>
      </p:pic>
      <p:pic>
        <p:nvPicPr>
          <p:cNvPr id="21" name="Imagen 20"/>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5055741">
            <a:off x="1408655" y="3870418"/>
            <a:ext cx="471134" cy="1034460"/>
          </a:xfrm>
          <a:prstGeom prst="rect">
            <a:avLst/>
          </a:prstGeom>
        </p:spPr>
      </p:pic>
      <p:pic>
        <p:nvPicPr>
          <p:cNvPr id="22" name="Imagen 21"/>
          <p:cNvPicPr>
            <a:picLocks noChangeAspect="1"/>
          </p:cNvPicPr>
          <p:nvPr/>
        </p:nvPicPr>
        <p:blipFill>
          <a:blip r:embed="rId5">
            <a:clrChange>
              <a:clrFrom>
                <a:srgbClr val="FFFFFF"/>
              </a:clrFrom>
              <a:clrTo>
                <a:srgbClr val="FFFFFF">
                  <a:alpha val="0"/>
                </a:srgbClr>
              </a:clrTo>
            </a:clrChange>
          </a:blip>
          <a:stretch>
            <a:fillRect/>
          </a:stretch>
        </p:blipFill>
        <p:spPr>
          <a:xfrm flipV="1">
            <a:off x="1677344" y="4192480"/>
            <a:ext cx="335467" cy="300039"/>
          </a:xfrm>
          <a:prstGeom prst="rect">
            <a:avLst/>
          </a:prstGeom>
        </p:spPr>
      </p:pic>
      <p:sp>
        <p:nvSpPr>
          <p:cNvPr id="15" name="Rectángulo 14"/>
          <p:cNvSpPr/>
          <p:nvPr/>
        </p:nvSpPr>
        <p:spPr>
          <a:xfrm>
            <a:off x="7426195" y="1044690"/>
            <a:ext cx="1360508" cy="400110"/>
          </a:xfrm>
          <a:prstGeom prst="rect">
            <a:avLst/>
          </a:prstGeom>
          <a:solidFill>
            <a:srgbClr val="FF0000"/>
          </a:solidFill>
          <a:ln w="28575">
            <a:noFill/>
            <a:prstDash val="sysDash"/>
          </a:ln>
        </p:spPr>
        <p:txBody>
          <a:bodyPr wrap="square">
            <a:spAutoFit/>
          </a:bodyPr>
          <a:lstStyle/>
          <a:p>
            <a:r>
              <a:rPr lang="es-ES" sz="2000" b="1">
                <a:solidFill>
                  <a:schemeClr val="bg1"/>
                </a:solidFill>
                <a:latin typeface="Arial" panose="020B0604020202020204" pitchFamily="34" charset="0"/>
                <a:cs typeface="Arial" panose="020B0604020202020204" pitchFamily="34" charset="0"/>
              </a:rPr>
              <a:t>ILLEGAL </a:t>
            </a:r>
            <a:endParaRPr lang="es-ES_tradnl" sz="2000" b="1">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1249950" y="5374289"/>
            <a:ext cx="7122869" cy="523220"/>
          </a:xfrm>
          <a:prstGeom prst="rect">
            <a:avLst/>
          </a:prstGeom>
          <a:solidFill>
            <a:schemeClr val="accent2">
              <a:lumMod val="20000"/>
              <a:lumOff val="80000"/>
            </a:schemeClr>
          </a:solidFill>
          <a:ln w="28575">
            <a:solidFill>
              <a:srgbClr val="8C0A32"/>
            </a:solidFill>
            <a:prstDash val="sysDash"/>
          </a:ln>
        </p:spPr>
        <p:txBody>
          <a:bodyPr wrap="square">
            <a:spAutoFit/>
          </a:bodyPr>
          <a:lstStyle/>
          <a:p>
            <a:r>
              <a:rPr lang="en-GB" altLang="es-ES_tradnl" sz="1400">
                <a:latin typeface="Arial" panose="020B0604020202020204" pitchFamily="34" charset="0"/>
                <a:cs typeface="Arial" panose="020B0604020202020204" pitchFamily="34" charset="0"/>
              </a:rPr>
              <a:t>To pass or shoot for a field goal, the player may jump off a pivot foot, but neither foot may be returned to the floor before the ball is released from the hand(s).</a:t>
            </a:r>
            <a:r>
              <a:rPr lang="es-ES_tradnl" altLang="es-ES_tradnl" sz="1400">
                <a:latin typeface="Arial" panose="020B0604020202020204" pitchFamily="34" charset="0"/>
                <a:cs typeface="Arial" panose="020B0604020202020204" pitchFamily="34" charset="0"/>
              </a:rPr>
              <a:t> </a:t>
            </a:r>
          </a:p>
        </p:txBody>
      </p:sp>
      <p:sp>
        <p:nvSpPr>
          <p:cNvPr id="24" name="Rectángulo 23"/>
          <p:cNvSpPr/>
          <p:nvPr/>
        </p:nvSpPr>
        <p:spPr>
          <a:xfrm>
            <a:off x="6647122" y="2269675"/>
            <a:ext cx="779073" cy="71039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800" b="1">
                <a:solidFill>
                  <a:schemeClr val="tx1"/>
                </a:solidFill>
              </a:rPr>
              <a:t>2</a:t>
            </a:r>
            <a:endParaRPr lang="es-ES_tradnl" sz="2800" b="1">
              <a:solidFill>
                <a:schemeClr val="tx1"/>
              </a:solidFill>
            </a:endParaRPr>
          </a:p>
        </p:txBody>
      </p:sp>
      <p:sp>
        <p:nvSpPr>
          <p:cNvPr id="25" name="Rectángulo 24"/>
          <p:cNvSpPr/>
          <p:nvPr/>
        </p:nvSpPr>
        <p:spPr>
          <a:xfrm>
            <a:off x="8127360" y="4342499"/>
            <a:ext cx="779073" cy="71039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800" b="1">
                <a:solidFill>
                  <a:schemeClr val="tx1"/>
                </a:solidFill>
              </a:rPr>
              <a:t>1</a:t>
            </a:r>
            <a:endParaRPr lang="es-ES_tradnl" sz="2800" b="1">
              <a:solidFill>
                <a:schemeClr val="tx1"/>
              </a:solidFill>
            </a:endParaRPr>
          </a:p>
        </p:txBody>
      </p:sp>
      <p:sp>
        <p:nvSpPr>
          <p:cNvPr id="26" name="Flecha arriba 1"/>
          <p:cNvSpPr/>
          <p:nvPr/>
        </p:nvSpPr>
        <p:spPr>
          <a:xfrm rot="2034491">
            <a:off x="7766806" y="2739879"/>
            <a:ext cx="217906" cy="530386"/>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7" name="Flecha arriba 1"/>
          <p:cNvSpPr/>
          <p:nvPr/>
        </p:nvSpPr>
        <p:spPr>
          <a:xfrm rot="10800000" flipH="1">
            <a:off x="7920297" y="4492518"/>
            <a:ext cx="193827" cy="749478"/>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28" name="Imagen 2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60791" y="3299099"/>
            <a:ext cx="621490" cy="1914492"/>
          </a:xfrm>
          <a:prstGeom prst="rect">
            <a:avLst/>
          </a:prstGeom>
        </p:spPr>
      </p:pic>
      <p:pic>
        <p:nvPicPr>
          <p:cNvPr id="29" name="Imagen 2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2332" y="2260833"/>
            <a:ext cx="1183779" cy="643608"/>
          </a:xfrm>
          <a:prstGeom prst="rect">
            <a:avLst/>
          </a:prstGeom>
        </p:spPr>
      </p:pic>
    </p:spTree>
    <p:extLst>
      <p:ext uri="{BB962C8B-B14F-4D97-AF65-F5344CB8AC3E}">
        <p14:creationId xmlns:p14="http://schemas.microsoft.com/office/powerpoint/2010/main" val="1773836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52786" y="2815739"/>
            <a:ext cx="2428932" cy="2377678"/>
          </a:xfrm>
          <a:prstGeom prst="rect">
            <a:avLst/>
          </a:prstGeom>
        </p:spPr>
      </p:pic>
      <p:sp>
        <p:nvSpPr>
          <p:cNvPr id="3" name="Rectángulo 9"/>
          <p:cNvSpPr/>
          <p:nvPr/>
        </p:nvSpPr>
        <p:spPr>
          <a:xfrm>
            <a:off x="325649" y="396622"/>
            <a:ext cx="8333901" cy="461665"/>
          </a:xfrm>
          <a:prstGeom prst="rect">
            <a:avLst/>
          </a:prstGeom>
        </p:spPr>
        <p:txBody>
          <a:bodyPr wrap="square">
            <a:spAutoFit/>
          </a:bodyPr>
          <a:lstStyle/>
          <a:p>
            <a:pPr algn="l"/>
            <a:r>
              <a:rPr lang="en-GB" sz="2400">
                <a:solidFill>
                  <a:srgbClr val="FFFFFF"/>
                </a:solidFill>
                <a:latin typeface="Fiba" panose="02010500040101020104" pitchFamily="2" charset="0"/>
              </a:rPr>
              <a:t>2 - START DRIBBLE - STATIONARY </a:t>
            </a:r>
          </a:p>
        </p:txBody>
      </p:sp>
      <p:sp>
        <p:nvSpPr>
          <p:cNvPr id="2" name="Flecha arriba 1"/>
          <p:cNvSpPr/>
          <p:nvPr/>
        </p:nvSpPr>
        <p:spPr>
          <a:xfrm rot="2195804" flipH="1">
            <a:off x="5671141" y="3679801"/>
            <a:ext cx="183868" cy="1476830"/>
          </a:xfrm>
          <a:prstGeom prst="upArrow">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5" name="Flecha arriba 1"/>
          <p:cNvSpPr/>
          <p:nvPr/>
        </p:nvSpPr>
        <p:spPr>
          <a:xfrm rot="12784436">
            <a:off x="2624934" y="4140044"/>
            <a:ext cx="265083" cy="1235299"/>
          </a:xfrm>
          <a:prstGeom prst="upArrow">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6" name="Elipse 25"/>
          <p:cNvSpPr/>
          <p:nvPr/>
        </p:nvSpPr>
        <p:spPr>
          <a:xfrm>
            <a:off x="4862855" y="4549023"/>
            <a:ext cx="690038" cy="644393"/>
          </a:xfrm>
          <a:prstGeom prst="ellipse">
            <a:avLst/>
          </a:prstGeom>
          <a:noFill/>
          <a:ln w="28575">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noFill/>
            </a:endParaRPr>
          </a:p>
        </p:txBody>
      </p:sp>
      <p:sp>
        <p:nvSpPr>
          <p:cNvPr id="4" name="Rectángulo 3"/>
          <p:cNvSpPr/>
          <p:nvPr/>
        </p:nvSpPr>
        <p:spPr>
          <a:xfrm>
            <a:off x="898093" y="4483024"/>
            <a:ext cx="779073" cy="71039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800" b="1">
                <a:solidFill>
                  <a:schemeClr val="tx1"/>
                </a:solidFill>
              </a:rPr>
              <a:t>1</a:t>
            </a:r>
            <a:endParaRPr lang="es-ES_tradnl" sz="2800" b="1">
              <a:solidFill>
                <a:schemeClr val="tx1"/>
              </a:solidFill>
            </a:endParaRPr>
          </a:p>
        </p:txBody>
      </p:sp>
      <p:sp>
        <p:nvSpPr>
          <p:cNvPr id="28" name="Rectángulo 27"/>
          <p:cNvSpPr/>
          <p:nvPr/>
        </p:nvSpPr>
        <p:spPr>
          <a:xfrm>
            <a:off x="6363416" y="4418216"/>
            <a:ext cx="807886" cy="71039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800" b="1">
                <a:solidFill>
                  <a:schemeClr val="tx1"/>
                </a:solidFill>
              </a:rPr>
              <a:t>2</a:t>
            </a:r>
            <a:endParaRPr lang="es-ES_tradnl" sz="2800" b="1">
              <a:solidFill>
                <a:schemeClr val="tx1"/>
              </a:solidFill>
            </a:endParaRPr>
          </a:p>
        </p:txBody>
      </p:sp>
      <p:sp>
        <p:nvSpPr>
          <p:cNvPr id="6" name="Rectángulo 5"/>
          <p:cNvSpPr/>
          <p:nvPr/>
        </p:nvSpPr>
        <p:spPr>
          <a:xfrm>
            <a:off x="4534002" y="1937545"/>
            <a:ext cx="4252701" cy="523220"/>
          </a:xfrm>
          <a:prstGeom prst="rect">
            <a:avLst/>
          </a:prstGeom>
          <a:solidFill>
            <a:schemeClr val="accent2">
              <a:lumMod val="20000"/>
              <a:lumOff val="80000"/>
            </a:schemeClr>
          </a:solidFill>
          <a:ln w="28575">
            <a:solidFill>
              <a:srgbClr val="8C0A32"/>
            </a:solidFill>
            <a:prstDash val="sysDash"/>
          </a:ln>
        </p:spPr>
        <p:txBody>
          <a:bodyPr wrap="square">
            <a:spAutoFit/>
          </a:bodyPr>
          <a:lstStyle/>
          <a:p>
            <a:pPr marL="176213" defTabSz="914400" eaLnBrk="0" fontAlgn="base" hangingPunct="0">
              <a:spcBef>
                <a:spcPct val="0"/>
              </a:spcBef>
              <a:spcAft>
                <a:spcPct val="0"/>
              </a:spcAft>
              <a:tabLst>
                <a:tab pos="2041525" algn="ctr"/>
              </a:tabLst>
            </a:pPr>
            <a:r>
              <a:rPr lang="en-GB" altLang="es-ES_tradnl" sz="1400">
                <a:latin typeface="Arial" panose="020B0604020202020204" pitchFamily="34" charset="0"/>
              </a:rPr>
              <a:t>To start a dribble, the pivot foot may not be lifted before the ball is released from the hand(s).</a:t>
            </a:r>
            <a:endParaRPr lang="es-ES_tradnl" altLang="es-ES_tradnl" sz="1400">
              <a:latin typeface="Arial" panose="020B0604020202020204" pitchFamily="34" charset="0"/>
            </a:endParaRPr>
          </a:p>
        </p:txBody>
      </p:sp>
      <p:sp>
        <p:nvSpPr>
          <p:cNvPr id="11" name="Rectángulo 10"/>
          <p:cNvSpPr/>
          <p:nvPr/>
        </p:nvSpPr>
        <p:spPr>
          <a:xfrm>
            <a:off x="7564282" y="1044690"/>
            <a:ext cx="1222421" cy="461665"/>
          </a:xfrm>
          <a:prstGeom prst="rect">
            <a:avLst/>
          </a:prstGeom>
          <a:solidFill>
            <a:srgbClr val="00B050"/>
          </a:solidFill>
          <a:ln w="28575">
            <a:noFill/>
            <a:prstDash val="sysDash"/>
          </a:ln>
        </p:spPr>
        <p:txBody>
          <a:bodyPr wrap="square">
            <a:spAutoFit/>
          </a:bodyPr>
          <a:lstStyle/>
          <a:p>
            <a:r>
              <a:rPr lang="es-ES" sz="2400" b="1">
                <a:solidFill>
                  <a:schemeClr val="bg1"/>
                </a:solidFill>
                <a:latin typeface="Arial" panose="020B0604020202020204" pitchFamily="34" charset="0"/>
                <a:cs typeface="Arial" panose="020B0604020202020204" pitchFamily="34" charset="0"/>
              </a:rPr>
              <a:t>LEGAL </a:t>
            </a:r>
            <a:endParaRPr lang="es-ES_tradnl" sz="24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5892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5"/>
          <p:cNvSpPr txBox="1">
            <a:spLocks noChangeArrowheads="1"/>
          </p:cNvSpPr>
          <p:nvPr/>
        </p:nvSpPr>
        <p:spPr bwMode="auto">
          <a:xfrm>
            <a:off x="528283" y="1506855"/>
            <a:ext cx="3540283" cy="15545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914400" fontAlgn="base">
              <a:spcBef>
                <a:spcPct val="0"/>
              </a:spcBef>
              <a:spcAft>
                <a:spcPct val="0"/>
              </a:spcAft>
              <a:defRPr/>
            </a:pPr>
            <a:r>
              <a:rPr lang="en-US" sz="4800">
                <a:solidFill>
                  <a:schemeClr val="bg1"/>
                </a:solidFill>
                <a:latin typeface="Fiba"/>
                <a:cs typeface="Fiba"/>
              </a:rPr>
              <a:t>RULES 2017+</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4800" dirty="0" smtClean="0">
                <a:solidFill>
                  <a:schemeClr val="bg1"/>
                </a:solidFill>
                <a:latin typeface="Fiba"/>
                <a:ea typeface="+mj-ea"/>
                <a:cs typeface="Fiba"/>
              </a:rPr>
              <a:t>TRAVELLING </a:t>
            </a:r>
            <a:endParaRPr lang="en-US" sz="4800" dirty="0">
              <a:solidFill>
                <a:schemeClr val="bg1"/>
              </a:solidFill>
              <a:latin typeface="Fiba"/>
              <a:ea typeface="+mj-ea"/>
              <a:cs typeface="Fiba"/>
            </a:endParaRPr>
          </a:p>
        </p:txBody>
      </p:sp>
      <p:sp>
        <p:nvSpPr>
          <p:cNvPr id="2" name="Suorakulmio 1"/>
          <p:cNvSpPr/>
          <p:nvPr/>
        </p:nvSpPr>
        <p:spPr>
          <a:xfrm>
            <a:off x="435950" y="2769527"/>
            <a:ext cx="184666" cy="769441"/>
          </a:xfrm>
          <a:prstGeom prst="rect">
            <a:avLst/>
          </a:prstGeom>
        </p:spPr>
        <p:txBody>
          <a:bodyPr wrap="none">
            <a:spAutoFit/>
          </a:bodyPr>
          <a:lstStyle/>
          <a:p>
            <a:pPr lvl="0" defTabSz="914400" fontAlgn="base">
              <a:spcBef>
                <a:spcPct val="0"/>
              </a:spcBef>
              <a:spcAft>
                <a:spcPct val="0"/>
              </a:spcAft>
              <a:defRPr/>
            </a:pPr>
            <a:endParaRPr lang="en-US" sz="4400" dirty="0">
              <a:solidFill>
                <a:schemeClr val="bg1"/>
              </a:solidFill>
              <a:latin typeface="Fiba"/>
              <a:cs typeface="Fiba"/>
            </a:endParaRPr>
          </a:p>
        </p:txBody>
      </p:sp>
      <p:sp>
        <p:nvSpPr>
          <p:cNvPr id="9" name="Rectangle 6"/>
          <p:cNvSpPr txBox="1">
            <a:spLocks noChangeArrowheads="1"/>
          </p:cNvSpPr>
          <p:nvPr/>
        </p:nvSpPr>
        <p:spPr bwMode="auto">
          <a:xfrm>
            <a:off x="528283" y="3061421"/>
            <a:ext cx="1756217" cy="3460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lvl="0" indent="-342900" defTabSz="914400" fontAlgn="base">
              <a:spcBef>
                <a:spcPct val="20000"/>
              </a:spcBef>
              <a:spcAft>
                <a:spcPct val="50000"/>
              </a:spcAft>
              <a:buClr>
                <a:srgbClr val="B19E5F"/>
              </a:buClr>
              <a:defRPr/>
            </a:pPr>
            <a:endParaRPr lang="hr-HR" sz="2000" dirty="0">
              <a:solidFill>
                <a:schemeClr val="bg1"/>
              </a:solidFill>
              <a:latin typeface="Fiba"/>
              <a:cs typeface="Fiba"/>
            </a:endParaRPr>
          </a:p>
        </p:txBody>
      </p:sp>
      <p:sp>
        <p:nvSpPr>
          <p:cNvPr id="8" name="Rectangle 5"/>
          <p:cNvSpPr txBox="1">
            <a:spLocks noChangeArrowheads="1"/>
          </p:cNvSpPr>
          <p:nvPr/>
        </p:nvSpPr>
        <p:spPr bwMode="auto">
          <a:xfrm>
            <a:off x="7336972" y="6398038"/>
            <a:ext cx="1719944" cy="2857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lgn="ctr" defTabSz="914400" fontAlgn="base">
              <a:spcBef>
                <a:spcPct val="0"/>
              </a:spcBef>
              <a:spcAft>
                <a:spcPct val="0"/>
              </a:spcAft>
              <a:defRPr/>
            </a:pPr>
            <a:r>
              <a:rPr lang="en-US" sz="1050" i="1" dirty="0" smtClean="0">
                <a:solidFill>
                  <a:schemeClr val="bg1"/>
                </a:solidFill>
                <a:latin typeface="Univers 57 Condensed" charset="0"/>
                <a:ea typeface="Univers 57 Condensed" charset="0"/>
                <a:cs typeface="Univers 57 Condensed" charset="0"/>
              </a:rPr>
              <a:t>Version </a:t>
            </a:r>
            <a:r>
              <a:rPr lang="en-US" sz="1050" i="1" dirty="0" smtClean="0">
                <a:solidFill>
                  <a:schemeClr val="bg1"/>
                </a:solidFill>
                <a:latin typeface="Univers 57 Condensed" charset="0"/>
                <a:ea typeface="Univers 57 Condensed" charset="0"/>
                <a:cs typeface="Univers 57 Condensed" charset="0"/>
              </a:rPr>
              <a:t>1.0</a:t>
            </a:r>
            <a:r>
              <a:rPr lang="en-US" sz="1050" i="1" dirty="0">
                <a:solidFill>
                  <a:schemeClr val="bg1"/>
                </a:solidFill>
                <a:latin typeface="Univers 57 Condensed" charset="0"/>
                <a:ea typeface="Univers 57 Condensed" charset="0"/>
                <a:cs typeface="Univers 57 Condensed" charset="0"/>
              </a:rPr>
              <a:t> </a:t>
            </a:r>
            <a:r>
              <a:rPr lang="en-US" sz="1050" i="1" dirty="0" smtClean="0">
                <a:solidFill>
                  <a:schemeClr val="bg1"/>
                </a:solidFill>
                <a:latin typeface="Univers 57 Condensed" charset="0"/>
                <a:ea typeface="Univers 57 Condensed" charset="0"/>
                <a:cs typeface="Univers 57 Condensed" charset="0"/>
              </a:rPr>
              <a:t>/</a:t>
            </a:r>
            <a:r>
              <a:rPr lang="en-US" sz="1050" i="1" dirty="0" smtClean="0">
                <a:solidFill>
                  <a:schemeClr val="bg1"/>
                </a:solidFill>
                <a:latin typeface="Univers 57 Condensed" charset="0"/>
                <a:ea typeface="Univers 57 Condensed" charset="0"/>
                <a:cs typeface="Univers 57 Condensed" charset="0"/>
              </a:rPr>
              <a:t> </a:t>
            </a:r>
            <a:r>
              <a:rPr lang="en-US" sz="1050" i="1" dirty="0">
                <a:solidFill>
                  <a:schemeClr val="bg1"/>
                </a:solidFill>
                <a:latin typeface="Univers 57 Condensed" charset="0"/>
                <a:ea typeface="Univers 57 Condensed" charset="0"/>
                <a:cs typeface="Univers 57 Condensed" charset="0"/>
              </a:rPr>
              <a:t>1</a:t>
            </a:r>
            <a:r>
              <a:rPr lang="en-US" sz="1050" i="1" dirty="0" smtClean="0">
                <a:solidFill>
                  <a:schemeClr val="bg1"/>
                </a:solidFill>
                <a:latin typeface="Univers 57 Condensed" charset="0"/>
                <a:ea typeface="Univers 57 Condensed" charset="0"/>
                <a:cs typeface="Univers 57 Condensed" charset="0"/>
              </a:rPr>
              <a:t>0 </a:t>
            </a:r>
            <a:r>
              <a:rPr lang="en-US" sz="1050" i="1" dirty="0" smtClean="0">
                <a:solidFill>
                  <a:schemeClr val="bg1"/>
                </a:solidFill>
                <a:latin typeface="Univers 57 Condensed" charset="0"/>
                <a:ea typeface="Univers 57 Condensed" charset="0"/>
                <a:cs typeface="Univers 57 Condensed" charset="0"/>
              </a:rPr>
              <a:t>August 2017</a:t>
            </a:r>
          </a:p>
          <a:p>
            <a:pPr lvl="0" algn="ctr" defTabSz="914400" fontAlgn="base">
              <a:spcBef>
                <a:spcPct val="0"/>
              </a:spcBef>
              <a:spcAft>
                <a:spcPct val="0"/>
              </a:spcAft>
              <a:defRPr/>
            </a:pPr>
            <a:r>
              <a:rPr lang="en-US" sz="1050" i="1" dirty="0" smtClean="0">
                <a:solidFill>
                  <a:schemeClr val="bg1"/>
                </a:solidFill>
                <a:latin typeface="Univers 57 Condensed" charset="0"/>
                <a:ea typeface="Univers 57 Condensed" charset="0"/>
                <a:cs typeface="Univers 57 Condensed" charset="0"/>
              </a:rPr>
              <a:t>OBR 2017</a:t>
            </a:r>
            <a:endParaRPr lang="en-US" sz="1050" i="1" dirty="0">
              <a:solidFill>
                <a:schemeClr val="bg1"/>
              </a:solidFill>
              <a:latin typeface="Univers 57 Condensed" charset="0"/>
              <a:ea typeface="Univers 57 Condensed" charset="0"/>
              <a:cs typeface="Univers 57 Condensed" charset="0"/>
            </a:endParaRPr>
          </a:p>
          <a:p>
            <a:pPr lvl="0" algn="ctr" defTabSz="914400" fontAlgn="base">
              <a:spcBef>
                <a:spcPct val="0"/>
              </a:spcBef>
              <a:spcAft>
                <a:spcPct val="0"/>
              </a:spcAft>
              <a:defRPr/>
            </a:pPr>
            <a:endParaRPr kumimoji="0" lang="en-US" sz="2000" b="0" i="0" u="none" strike="noStrike" kern="1200" cap="none" spc="0" normalizeH="0" baseline="0" noProof="0" dirty="0">
              <a:ln>
                <a:noFill/>
              </a:ln>
              <a:solidFill>
                <a:schemeClr val="bg1"/>
              </a:solidFill>
              <a:effectLst/>
              <a:uLnTx/>
              <a:uFillTx/>
              <a:latin typeface="Fiba"/>
              <a:ea typeface="+mj-ea"/>
              <a:cs typeface="Fiba"/>
            </a:endParaRPr>
          </a:p>
        </p:txBody>
      </p:sp>
    </p:spTree>
    <p:extLst>
      <p:ext uri="{BB962C8B-B14F-4D97-AF65-F5344CB8AC3E}">
        <p14:creationId xmlns:p14="http://schemas.microsoft.com/office/powerpoint/2010/main" val="14708695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52786" y="2815739"/>
            <a:ext cx="2428932" cy="2377678"/>
          </a:xfrm>
          <a:prstGeom prst="rect">
            <a:avLst/>
          </a:prstGeom>
        </p:spPr>
      </p:pic>
      <p:sp>
        <p:nvSpPr>
          <p:cNvPr id="3" name="Rectángulo 9"/>
          <p:cNvSpPr/>
          <p:nvPr/>
        </p:nvSpPr>
        <p:spPr>
          <a:xfrm>
            <a:off x="325649" y="396622"/>
            <a:ext cx="8333901" cy="461665"/>
          </a:xfrm>
          <a:prstGeom prst="rect">
            <a:avLst/>
          </a:prstGeom>
        </p:spPr>
        <p:txBody>
          <a:bodyPr wrap="square">
            <a:spAutoFit/>
          </a:bodyPr>
          <a:lstStyle/>
          <a:p>
            <a:pPr algn="l"/>
            <a:r>
              <a:rPr lang="en-GB" sz="2400" dirty="0">
                <a:solidFill>
                  <a:srgbClr val="FFFFFF"/>
                </a:solidFill>
                <a:latin typeface="Fiba" panose="02010500040101020104" pitchFamily="2" charset="0"/>
              </a:rPr>
              <a:t>2 - START </a:t>
            </a:r>
            <a:r>
              <a:rPr lang="en-GB" sz="2400" dirty="0" smtClean="0">
                <a:solidFill>
                  <a:srgbClr val="FFFFFF"/>
                </a:solidFill>
                <a:latin typeface="Fiba" panose="02010500040101020104" pitchFamily="2" charset="0"/>
              </a:rPr>
              <a:t>DRIBBLE - STATIONARY </a:t>
            </a:r>
            <a:endParaRPr lang="en-GB" sz="2400" dirty="0">
              <a:solidFill>
                <a:srgbClr val="FFFFFF"/>
              </a:solidFill>
              <a:latin typeface="Fiba" panose="02010500040101020104" pitchFamily="2" charset="0"/>
            </a:endParaRPr>
          </a:p>
        </p:txBody>
      </p:sp>
      <p:sp>
        <p:nvSpPr>
          <p:cNvPr id="2" name="Flecha arriba 1"/>
          <p:cNvSpPr/>
          <p:nvPr/>
        </p:nvSpPr>
        <p:spPr>
          <a:xfrm rot="2195804" flipH="1">
            <a:off x="5671141" y="3679801"/>
            <a:ext cx="183868" cy="1476830"/>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5" name="Flecha arriba 1"/>
          <p:cNvSpPr/>
          <p:nvPr/>
        </p:nvSpPr>
        <p:spPr>
          <a:xfrm rot="12784436">
            <a:off x="2624934" y="4140044"/>
            <a:ext cx="265083" cy="1235299"/>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6" name="Elipse 25"/>
          <p:cNvSpPr/>
          <p:nvPr/>
        </p:nvSpPr>
        <p:spPr>
          <a:xfrm>
            <a:off x="4862855" y="4549023"/>
            <a:ext cx="690038" cy="644393"/>
          </a:xfrm>
          <a:prstGeom prst="ellipse">
            <a:avLst/>
          </a:prstGeom>
          <a:noFill/>
          <a:ln>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noFill/>
            </a:endParaRPr>
          </a:p>
        </p:txBody>
      </p:sp>
      <p:sp>
        <p:nvSpPr>
          <p:cNvPr id="4" name="Rectángulo 3"/>
          <p:cNvSpPr/>
          <p:nvPr/>
        </p:nvSpPr>
        <p:spPr>
          <a:xfrm>
            <a:off x="6277112" y="4324183"/>
            <a:ext cx="779073" cy="71039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800" b="1">
                <a:solidFill>
                  <a:schemeClr val="tx1"/>
                </a:solidFill>
              </a:rPr>
              <a:t>1</a:t>
            </a:r>
            <a:endParaRPr lang="es-ES_tradnl" sz="2800" b="1">
              <a:solidFill>
                <a:schemeClr val="tx1"/>
              </a:solidFill>
            </a:endParaRPr>
          </a:p>
        </p:txBody>
      </p:sp>
      <p:sp>
        <p:nvSpPr>
          <p:cNvPr id="28" name="Rectángulo 27"/>
          <p:cNvSpPr/>
          <p:nvPr/>
        </p:nvSpPr>
        <p:spPr>
          <a:xfrm>
            <a:off x="933886" y="4355470"/>
            <a:ext cx="807886" cy="71039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800" b="1">
                <a:solidFill>
                  <a:schemeClr val="tx1"/>
                </a:solidFill>
              </a:rPr>
              <a:t>2</a:t>
            </a:r>
            <a:endParaRPr lang="es-ES_tradnl" sz="2800" b="1">
              <a:solidFill>
                <a:schemeClr val="tx1"/>
              </a:solidFill>
            </a:endParaRPr>
          </a:p>
        </p:txBody>
      </p:sp>
      <p:sp>
        <p:nvSpPr>
          <p:cNvPr id="6" name="Rectángulo 5"/>
          <p:cNvSpPr/>
          <p:nvPr/>
        </p:nvSpPr>
        <p:spPr>
          <a:xfrm>
            <a:off x="4534002" y="1937545"/>
            <a:ext cx="4252701" cy="523220"/>
          </a:xfrm>
          <a:prstGeom prst="rect">
            <a:avLst/>
          </a:prstGeom>
          <a:solidFill>
            <a:schemeClr val="accent2">
              <a:lumMod val="20000"/>
              <a:lumOff val="80000"/>
            </a:schemeClr>
          </a:solidFill>
          <a:ln w="28575">
            <a:solidFill>
              <a:srgbClr val="8C0A32"/>
            </a:solidFill>
            <a:prstDash val="sysDash"/>
          </a:ln>
        </p:spPr>
        <p:txBody>
          <a:bodyPr wrap="square">
            <a:spAutoFit/>
          </a:bodyPr>
          <a:lstStyle/>
          <a:p>
            <a:pPr marL="176213" defTabSz="914400" eaLnBrk="0" fontAlgn="base" hangingPunct="0">
              <a:spcBef>
                <a:spcPct val="0"/>
              </a:spcBef>
              <a:spcAft>
                <a:spcPct val="0"/>
              </a:spcAft>
              <a:tabLst>
                <a:tab pos="2041525" algn="ctr"/>
              </a:tabLst>
            </a:pPr>
            <a:r>
              <a:rPr lang="en-GB" altLang="es-ES_tradnl" sz="1400">
                <a:latin typeface="Arial" panose="020B0604020202020204" pitchFamily="34" charset="0"/>
              </a:rPr>
              <a:t>To start a dribble, the pivot foot may not be lifted before the ball is released from the hand(s).</a:t>
            </a:r>
            <a:endParaRPr lang="es-ES_tradnl" altLang="es-ES_tradnl" sz="1400">
              <a:latin typeface="Arial" panose="020B0604020202020204" pitchFamily="34" charset="0"/>
            </a:endParaRPr>
          </a:p>
        </p:txBody>
      </p:sp>
      <p:sp>
        <p:nvSpPr>
          <p:cNvPr id="11" name="Rectángulo 10"/>
          <p:cNvSpPr/>
          <p:nvPr/>
        </p:nvSpPr>
        <p:spPr>
          <a:xfrm>
            <a:off x="7426195" y="1044690"/>
            <a:ext cx="1360508" cy="400110"/>
          </a:xfrm>
          <a:prstGeom prst="rect">
            <a:avLst/>
          </a:prstGeom>
          <a:solidFill>
            <a:srgbClr val="FF0000"/>
          </a:solidFill>
          <a:ln w="28575">
            <a:noFill/>
            <a:prstDash val="sysDash"/>
          </a:ln>
        </p:spPr>
        <p:txBody>
          <a:bodyPr wrap="square">
            <a:spAutoFit/>
          </a:bodyPr>
          <a:lstStyle/>
          <a:p>
            <a:r>
              <a:rPr lang="es-ES" sz="2000" b="1">
                <a:solidFill>
                  <a:schemeClr val="bg1"/>
                </a:solidFill>
                <a:latin typeface="Arial" panose="020B0604020202020204" pitchFamily="34" charset="0"/>
                <a:cs typeface="Arial" panose="020B0604020202020204" pitchFamily="34" charset="0"/>
              </a:rPr>
              <a:t>ILLEGAL </a:t>
            </a:r>
            <a:endParaRPr lang="es-ES_tradnl" sz="20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7096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8078" y="2752741"/>
            <a:ext cx="2374900" cy="3365500"/>
          </a:xfrm>
          <a:prstGeom prst="rect">
            <a:avLst/>
          </a:prstGeom>
        </p:spPr>
      </p:pic>
      <p:pic>
        <p:nvPicPr>
          <p:cNvPr id="11" name="Kuva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95564" y="2752741"/>
            <a:ext cx="2492104" cy="3322805"/>
          </a:xfrm>
          <a:prstGeom prst="rect">
            <a:avLst/>
          </a:prstGeom>
        </p:spPr>
      </p:pic>
      <p:pic>
        <p:nvPicPr>
          <p:cNvPr id="12" name="Kuva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40254" y="2752741"/>
            <a:ext cx="2546449" cy="3322805"/>
          </a:xfrm>
          <a:prstGeom prst="rect">
            <a:avLst/>
          </a:prstGeom>
        </p:spPr>
      </p:pic>
      <p:sp>
        <p:nvSpPr>
          <p:cNvPr id="3" name="Elipse 2"/>
          <p:cNvSpPr/>
          <p:nvPr/>
        </p:nvSpPr>
        <p:spPr>
          <a:xfrm>
            <a:off x="1168075" y="5188230"/>
            <a:ext cx="760116" cy="609600"/>
          </a:xfrm>
          <a:prstGeom prst="ellipse">
            <a:avLst/>
          </a:prstGeom>
          <a:noFill/>
          <a:ln w="28575">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noFill/>
            </a:endParaRPr>
          </a:p>
        </p:txBody>
      </p:sp>
      <p:sp>
        <p:nvSpPr>
          <p:cNvPr id="5" name="Elipse 4"/>
          <p:cNvSpPr/>
          <p:nvPr/>
        </p:nvSpPr>
        <p:spPr>
          <a:xfrm>
            <a:off x="7179015" y="4455373"/>
            <a:ext cx="618289" cy="540028"/>
          </a:xfrm>
          <a:prstGeom prst="ellipse">
            <a:avLst/>
          </a:prstGeom>
          <a:noFill/>
          <a:ln w="28575">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noFill/>
            </a:endParaRPr>
          </a:p>
        </p:txBody>
      </p:sp>
      <p:sp>
        <p:nvSpPr>
          <p:cNvPr id="6" name="Elipse 5"/>
          <p:cNvSpPr/>
          <p:nvPr/>
        </p:nvSpPr>
        <p:spPr>
          <a:xfrm>
            <a:off x="6764485" y="4389639"/>
            <a:ext cx="661710" cy="563363"/>
          </a:xfrm>
          <a:prstGeom prst="ellipse">
            <a:avLst/>
          </a:prstGeom>
          <a:noFill/>
          <a:ln w="38100">
            <a:solidFill>
              <a:srgbClr val="FFFF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7" name="Rectángulo 9"/>
          <p:cNvSpPr/>
          <p:nvPr/>
        </p:nvSpPr>
        <p:spPr>
          <a:xfrm>
            <a:off x="325649" y="396622"/>
            <a:ext cx="8333901" cy="461665"/>
          </a:xfrm>
          <a:prstGeom prst="rect">
            <a:avLst/>
          </a:prstGeom>
        </p:spPr>
        <p:txBody>
          <a:bodyPr wrap="square">
            <a:spAutoFit/>
          </a:bodyPr>
          <a:lstStyle/>
          <a:p>
            <a:pPr algn="l"/>
            <a:r>
              <a:rPr lang="en-GB" sz="2400" dirty="0">
                <a:solidFill>
                  <a:srgbClr val="FFFFFF"/>
                </a:solidFill>
                <a:latin typeface="Fiba" panose="02010500040101020104" pitchFamily="2" charset="0"/>
              </a:rPr>
              <a:t>2 - START </a:t>
            </a:r>
            <a:r>
              <a:rPr lang="en-GB" sz="2400" dirty="0" smtClean="0">
                <a:solidFill>
                  <a:srgbClr val="FFFFFF"/>
                </a:solidFill>
                <a:latin typeface="Fiba" panose="02010500040101020104" pitchFamily="2" charset="0"/>
              </a:rPr>
              <a:t>DRIBBLE - STATIONARY </a:t>
            </a:r>
            <a:endParaRPr lang="en-GB" sz="2400" dirty="0">
              <a:solidFill>
                <a:srgbClr val="FFFFFF"/>
              </a:solidFill>
              <a:latin typeface="Fiba" panose="02010500040101020104" pitchFamily="2" charset="0"/>
            </a:endParaRPr>
          </a:p>
        </p:txBody>
      </p:sp>
      <p:sp>
        <p:nvSpPr>
          <p:cNvPr id="8" name="Rectángulo 7"/>
          <p:cNvSpPr/>
          <p:nvPr/>
        </p:nvSpPr>
        <p:spPr>
          <a:xfrm>
            <a:off x="7426195" y="1044690"/>
            <a:ext cx="1360508" cy="400110"/>
          </a:xfrm>
          <a:prstGeom prst="rect">
            <a:avLst/>
          </a:prstGeom>
          <a:solidFill>
            <a:srgbClr val="FF0000"/>
          </a:solidFill>
          <a:ln w="28575">
            <a:noFill/>
            <a:prstDash val="sysDash"/>
          </a:ln>
        </p:spPr>
        <p:txBody>
          <a:bodyPr wrap="square">
            <a:spAutoFit/>
          </a:bodyPr>
          <a:lstStyle/>
          <a:p>
            <a:r>
              <a:rPr lang="es-ES" sz="2000" b="1">
                <a:solidFill>
                  <a:schemeClr val="bg1"/>
                </a:solidFill>
                <a:latin typeface="Arial" panose="020B0604020202020204" pitchFamily="34" charset="0"/>
                <a:cs typeface="Arial" panose="020B0604020202020204" pitchFamily="34" charset="0"/>
              </a:rPr>
              <a:t>ILLEGAL </a:t>
            </a:r>
            <a:endParaRPr lang="es-ES_tradnl" sz="2000" b="1">
              <a:solidFill>
                <a:schemeClr val="bg1"/>
              </a:solidFill>
              <a:latin typeface="Arial" panose="020B0604020202020204" pitchFamily="34" charset="0"/>
              <a:cs typeface="Arial" panose="020B0604020202020204" pitchFamily="34" charset="0"/>
            </a:endParaRPr>
          </a:p>
        </p:txBody>
      </p:sp>
      <p:sp>
        <p:nvSpPr>
          <p:cNvPr id="9" name="Rectángulo 8"/>
          <p:cNvSpPr/>
          <p:nvPr/>
        </p:nvSpPr>
        <p:spPr>
          <a:xfrm>
            <a:off x="4538545" y="1577673"/>
            <a:ext cx="4252701" cy="523220"/>
          </a:xfrm>
          <a:prstGeom prst="rect">
            <a:avLst/>
          </a:prstGeom>
          <a:solidFill>
            <a:schemeClr val="accent2">
              <a:lumMod val="20000"/>
              <a:lumOff val="80000"/>
            </a:schemeClr>
          </a:solidFill>
          <a:ln w="28575">
            <a:solidFill>
              <a:srgbClr val="8C0A32"/>
            </a:solidFill>
            <a:prstDash val="sysDash"/>
          </a:ln>
        </p:spPr>
        <p:txBody>
          <a:bodyPr wrap="square">
            <a:spAutoFit/>
          </a:bodyPr>
          <a:lstStyle/>
          <a:p>
            <a:pPr marL="176213" defTabSz="914400" eaLnBrk="0" fontAlgn="base" hangingPunct="0">
              <a:spcBef>
                <a:spcPct val="0"/>
              </a:spcBef>
              <a:spcAft>
                <a:spcPct val="0"/>
              </a:spcAft>
              <a:tabLst>
                <a:tab pos="2041525" algn="ctr"/>
              </a:tabLst>
            </a:pPr>
            <a:r>
              <a:rPr lang="en-GB" altLang="es-ES_tradnl" sz="1400">
                <a:latin typeface="Arial" panose="020B0604020202020204" pitchFamily="34" charset="0"/>
              </a:rPr>
              <a:t>To start a dribble, the pivot foot may not be lifted before the ball is released from the hand(s).</a:t>
            </a:r>
            <a:endParaRPr lang="es-ES_tradnl" altLang="es-ES_tradnl" sz="1400">
              <a:latin typeface="Arial" panose="020B0604020202020204" pitchFamily="34" charset="0"/>
            </a:endParaRPr>
          </a:p>
        </p:txBody>
      </p:sp>
      <p:sp>
        <p:nvSpPr>
          <p:cNvPr id="13" name="Elipse 2"/>
          <p:cNvSpPr/>
          <p:nvPr/>
        </p:nvSpPr>
        <p:spPr>
          <a:xfrm>
            <a:off x="4400099" y="4702456"/>
            <a:ext cx="760116" cy="609600"/>
          </a:xfrm>
          <a:prstGeom prst="ellipse">
            <a:avLst/>
          </a:prstGeom>
          <a:noFill/>
          <a:ln w="28575">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noFill/>
            </a:endParaRPr>
          </a:p>
        </p:txBody>
      </p:sp>
    </p:spTree>
    <p:extLst>
      <p:ext uri="{BB962C8B-B14F-4D97-AF65-F5344CB8AC3E}">
        <p14:creationId xmlns:p14="http://schemas.microsoft.com/office/powerpoint/2010/main" val="715064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672"/>
            <a:ext cx="9144000" cy="6858000"/>
          </a:xfrm>
          <a:prstGeom prst="rect">
            <a:avLst/>
          </a:prstGeom>
        </p:spPr>
      </p:pic>
      <p:sp>
        <p:nvSpPr>
          <p:cNvPr id="7" name="Rectangle 5"/>
          <p:cNvSpPr txBox="1">
            <a:spLocks noChangeArrowheads="1"/>
          </p:cNvSpPr>
          <p:nvPr/>
        </p:nvSpPr>
        <p:spPr bwMode="auto">
          <a:xfrm>
            <a:off x="528283" y="1644337"/>
            <a:ext cx="5828450" cy="112519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a:solidFill>
                  <a:schemeClr val="bg1"/>
                </a:solidFill>
                <a:latin typeface="Fiba"/>
                <a:ea typeface="+mj-ea"/>
                <a:cs typeface="Fiba"/>
              </a:rPr>
              <a:t>RECEIVES THE BALL WHILE IS PROGRESSING OR COMPLETION OF A DRIBBLE   </a:t>
            </a:r>
          </a:p>
        </p:txBody>
      </p:sp>
      <p:sp>
        <p:nvSpPr>
          <p:cNvPr id="2" name="Suorakulmio 1"/>
          <p:cNvSpPr/>
          <p:nvPr/>
        </p:nvSpPr>
        <p:spPr>
          <a:xfrm>
            <a:off x="435950" y="2769527"/>
            <a:ext cx="184666" cy="769441"/>
          </a:xfrm>
          <a:prstGeom prst="rect">
            <a:avLst/>
          </a:prstGeom>
        </p:spPr>
        <p:txBody>
          <a:bodyPr wrap="none">
            <a:spAutoFit/>
          </a:bodyPr>
          <a:lstStyle/>
          <a:p>
            <a:pPr lvl="0" defTabSz="914400" fontAlgn="base">
              <a:spcBef>
                <a:spcPct val="0"/>
              </a:spcBef>
              <a:spcAft>
                <a:spcPct val="0"/>
              </a:spcAft>
              <a:defRPr/>
            </a:pPr>
            <a:endParaRPr lang="en-US" sz="4400">
              <a:solidFill>
                <a:schemeClr val="bg1"/>
              </a:solidFill>
              <a:latin typeface="Fiba"/>
              <a:cs typeface="Fiba"/>
            </a:endParaRPr>
          </a:p>
        </p:txBody>
      </p:sp>
    </p:spTree>
    <p:extLst>
      <p:ext uri="{BB962C8B-B14F-4D97-AF65-F5344CB8AC3E}">
        <p14:creationId xmlns:p14="http://schemas.microsoft.com/office/powerpoint/2010/main" val="18166181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797387744"/>
              </p:ext>
            </p:extLst>
          </p:nvPr>
        </p:nvGraphicFramePr>
        <p:xfrm>
          <a:off x="532895" y="1657392"/>
          <a:ext cx="7902594" cy="1158240"/>
        </p:xfrm>
        <a:graphic>
          <a:graphicData uri="http://schemas.openxmlformats.org/drawingml/2006/table">
            <a:tbl>
              <a:tblPr firstRow="1" bandRow="1">
                <a:tableStyleId>{5C22544A-7EE6-4342-B048-85BDC9FD1C3A}</a:tableStyleId>
              </a:tblPr>
              <a:tblGrid>
                <a:gridCol w="2099227">
                  <a:extLst>
                    <a:ext uri="{9D8B030D-6E8A-4147-A177-3AD203B41FA5}">
                      <a16:colId xmlns:a16="http://schemas.microsoft.com/office/drawing/2014/main" xmlns="" val="2527591348"/>
                    </a:ext>
                  </a:extLst>
                </a:gridCol>
                <a:gridCol w="3117098">
                  <a:extLst>
                    <a:ext uri="{9D8B030D-6E8A-4147-A177-3AD203B41FA5}">
                      <a16:colId xmlns:a16="http://schemas.microsoft.com/office/drawing/2014/main" xmlns="" val="1473037361"/>
                    </a:ext>
                  </a:extLst>
                </a:gridCol>
                <a:gridCol w="2686269">
                  <a:extLst>
                    <a:ext uri="{9D8B030D-6E8A-4147-A177-3AD203B41FA5}">
                      <a16:colId xmlns:a16="http://schemas.microsoft.com/office/drawing/2014/main" xmlns="" val="369028240"/>
                    </a:ext>
                  </a:extLst>
                </a:gridCol>
              </a:tblGrid>
              <a:tr h="558065">
                <a:tc>
                  <a:txBody>
                    <a:bodyPr/>
                    <a:lstStyle/>
                    <a:p>
                      <a:pPr algn="ctr"/>
                      <a:r>
                        <a:rPr lang="es-ES"/>
                        <a:t>1 ACTION</a:t>
                      </a:r>
                    </a:p>
                    <a:p>
                      <a:pPr algn="ctr"/>
                      <a:r>
                        <a:rPr lang="es-ES"/>
                        <a:t>0</a:t>
                      </a:r>
                      <a:r>
                        <a:rPr lang="es-ES" baseline="0"/>
                        <a:t> STEP</a:t>
                      </a:r>
                      <a:endParaRPr lang="es-ES_tradnl"/>
                    </a:p>
                  </a:txBody>
                  <a:tcPr>
                    <a:solidFill>
                      <a:srgbClr val="8C0A32"/>
                    </a:solidFill>
                  </a:tcPr>
                </a:tc>
                <a:tc>
                  <a:txBody>
                    <a:bodyPr/>
                    <a:lstStyle/>
                    <a:p>
                      <a:pPr algn="ctr"/>
                      <a:r>
                        <a:rPr lang="es-ES"/>
                        <a:t>2 ACTIONS</a:t>
                      </a:r>
                    </a:p>
                    <a:p>
                      <a:pPr algn="ctr"/>
                      <a:r>
                        <a:rPr lang="es-ES"/>
                        <a:t>1 STEP</a:t>
                      </a:r>
                      <a:endParaRPr lang="es-ES_tradnl"/>
                    </a:p>
                  </a:txBody>
                  <a:tcPr>
                    <a:solidFill>
                      <a:srgbClr val="8C0A32"/>
                    </a:solidFill>
                  </a:tcPr>
                </a:tc>
                <a:tc>
                  <a:txBody>
                    <a:bodyPr/>
                    <a:lstStyle/>
                    <a:p>
                      <a:pPr algn="ctr"/>
                      <a:r>
                        <a:rPr lang="es-ES"/>
                        <a:t>3 ACTIONS</a:t>
                      </a:r>
                    </a:p>
                    <a:p>
                      <a:pPr algn="ctr"/>
                      <a:r>
                        <a:rPr lang="es-ES"/>
                        <a:t>2 STEP</a:t>
                      </a:r>
                      <a:endParaRPr lang="es-ES_tradnl"/>
                    </a:p>
                  </a:txBody>
                  <a:tcPr>
                    <a:solidFill>
                      <a:srgbClr val="8C0A32"/>
                    </a:solidFill>
                  </a:tcPr>
                </a:tc>
                <a:extLst>
                  <a:ext uri="{0D108BD9-81ED-4DB2-BD59-A6C34878D82A}">
                    <a16:rowId xmlns:a16="http://schemas.microsoft.com/office/drawing/2014/main" xmlns="" val="3749171508"/>
                  </a:ext>
                </a:extLst>
              </a:tr>
              <a:tr h="492751">
                <a:tc>
                  <a:txBody>
                    <a:bodyPr/>
                    <a:lstStyle/>
                    <a:p>
                      <a:pPr algn="ctr"/>
                      <a:r>
                        <a:rPr lang="es-ES" b="1"/>
                        <a:t>NO STOP </a:t>
                      </a:r>
                      <a:endParaRPr lang="es-ES_tradnl" b="1"/>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tLang="es-ES_tradnl" sz="1400">
                          <a:solidFill>
                            <a:schemeClr val="tx1"/>
                          </a:solidFill>
                          <a:latin typeface="Arial" panose="020B0604020202020204" pitchFamily="34" charset="0"/>
                        </a:rPr>
                        <a:t>If a player lands with one foot first he may only pivot using that foot.</a:t>
                      </a:r>
                    </a:p>
                  </a:txBody>
                  <a:tcPr/>
                </a:tc>
                <a:tc>
                  <a:txBody>
                    <a:bodyPr/>
                    <a:lstStyle/>
                    <a:p>
                      <a:endParaRPr lang="es-ES_tradnl"/>
                    </a:p>
                  </a:txBody>
                  <a:tcPr/>
                </a:tc>
                <a:extLst>
                  <a:ext uri="{0D108BD9-81ED-4DB2-BD59-A6C34878D82A}">
                    <a16:rowId xmlns:a16="http://schemas.microsoft.com/office/drawing/2014/main" xmlns="" val="2282879190"/>
                  </a:ext>
                </a:extLst>
              </a:tr>
            </a:tbl>
          </a:graphicData>
        </a:graphic>
      </p:graphicFrame>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3380" y="4499456"/>
            <a:ext cx="1254822" cy="679695"/>
          </a:xfrm>
          <a:prstGeom prst="rect">
            <a:avLst/>
          </a:prstGeom>
        </p:spPr>
      </p:pic>
      <p:pic>
        <p:nvPicPr>
          <p:cNvPr id="7" name="Imagen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055741">
            <a:off x="1443385" y="4878133"/>
            <a:ext cx="553529" cy="1162411"/>
          </a:xfrm>
          <a:prstGeom prst="rect">
            <a:avLst/>
          </a:prstGeom>
        </p:spPr>
      </p:pic>
      <p:pic>
        <p:nvPicPr>
          <p:cNvPr id="9" name="Imagen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94770" y="4951783"/>
            <a:ext cx="1454862" cy="770684"/>
          </a:xfrm>
          <a:prstGeom prst="rect">
            <a:avLst/>
          </a:prstGeom>
        </p:spPr>
      </p:pic>
      <p:cxnSp>
        <p:nvCxnSpPr>
          <p:cNvPr id="14" name="Conector recto 13"/>
          <p:cNvCxnSpPr>
            <a:cxnSpLocks/>
          </p:cNvCxnSpPr>
          <p:nvPr/>
        </p:nvCxnSpPr>
        <p:spPr>
          <a:xfrm>
            <a:off x="2627446" y="2848934"/>
            <a:ext cx="38230" cy="2917206"/>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pic>
        <p:nvPicPr>
          <p:cNvPr id="8" name="Imagen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V="1">
            <a:off x="3394770" y="3089990"/>
            <a:ext cx="1412473" cy="669067"/>
          </a:xfrm>
          <a:prstGeom prst="rect">
            <a:avLst/>
          </a:prstGeom>
        </p:spPr>
      </p:pic>
      <p:pic>
        <p:nvPicPr>
          <p:cNvPr id="11" name="Imagen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V="1">
            <a:off x="6507198" y="3460361"/>
            <a:ext cx="1463167" cy="806456"/>
          </a:xfrm>
          <a:prstGeom prst="rect">
            <a:avLst/>
          </a:prstGeom>
        </p:spPr>
      </p:pic>
      <p:pic>
        <p:nvPicPr>
          <p:cNvPr id="12" name="Imagen 11"/>
          <p:cNvPicPr>
            <a:picLocks noChangeAspect="1"/>
          </p:cNvPicPr>
          <p:nvPr/>
        </p:nvPicPr>
        <p:blipFill>
          <a:blip r:embed="rId8"/>
          <a:stretch>
            <a:fillRect/>
          </a:stretch>
        </p:blipFill>
        <p:spPr>
          <a:xfrm>
            <a:off x="6447326" y="4447032"/>
            <a:ext cx="1469263" cy="890093"/>
          </a:xfrm>
          <a:prstGeom prst="rect">
            <a:avLst/>
          </a:prstGeom>
        </p:spPr>
      </p:pic>
      <p:cxnSp>
        <p:nvCxnSpPr>
          <p:cNvPr id="22" name="Conector recto 21"/>
          <p:cNvCxnSpPr/>
          <p:nvPr/>
        </p:nvCxnSpPr>
        <p:spPr>
          <a:xfrm>
            <a:off x="702453" y="4371293"/>
            <a:ext cx="7593759" cy="0"/>
          </a:xfrm>
          <a:prstGeom prst="line">
            <a:avLst/>
          </a:prstGeom>
        </p:spPr>
        <p:style>
          <a:lnRef idx="2">
            <a:schemeClr val="accent1"/>
          </a:lnRef>
          <a:fillRef idx="0">
            <a:schemeClr val="accent1"/>
          </a:fillRef>
          <a:effectRef idx="1">
            <a:schemeClr val="accent1"/>
          </a:effectRef>
          <a:fontRef idx="minor">
            <a:schemeClr val="tx1"/>
          </a:fontRef>
        </p:style>
      </p:cxnSp>
      <p:pic>
        <p:nvPicPr>
          <p:cNvPr id="25" name="Imagen 24"/>
          <p:cNvPicPr>
            <a:picLocks noChangeAspect="1"/>
          </p:cNvPicPr>
          <p:nvPr/>
        </p:nvPicPr>
        <p:blipFill>
          <a:blip r:embed="rId9"/>
          <a:stretch>
            <a:fillRect/>
          </a:stretch>
        </p:blipFill>
        <p:spPr>
          <a:xfrm>
            <a:off x="1401899" y="4636464"/>
            <a:ext cx="335309" cy="335309"/>
          </a:xfrm>
          <a:prstGeom prst="rect">
            <a:avLst/>
          </a:prstGeom>
        </p:spPr>
      </p:pic>
      <p:pic>
        <p:nvPicPr>
          <p:cNvPr id="26" name="Imagen 25"/>
          <p:cNvPicPr>
            <a:picLocks noChangeAspect="1"/>
          </p:cNvPicPr>
          <p:nvPr/>
        </p:nvPicPr>
        <p:blipFill>
          <a:blip r:embed="rId9"/>
          <a:stretch>
            <a:fillRect/>
          </a:stretch>
        </p:blipFill>
        <p:spPr>
          <a:xfrm>
            <a:off x="1829442" y="5228460"/>
            <a:ext cx="335309" cy="335309"/>
          </a:xfrm>
          <a:prstGeom prst="rect">
            <a:avLst/>
          </a:prstGeom>
        </p:spPr>
      </p:pic>
      <p:sp>
        <p:nvSpPr>
          <p:cNvPr id="4" name="Elipse 3"/>
          <p:cNvSpPr/>
          <p:nvPr/>
        </p:nvSpPr>
        <p:spPr>
          <a:xfrm>
            <a:off x="7227873" y="3661339"/>
            <a:ext cx="447481" cy="413874"/>
          </a:xfrm>
          <a:prstGeom prst="ellipse">
            <a:avLst/>
          </a:prstGeom>
          <a:solidFill>
            <a:srgbClr val="EEA42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050" b="1"/>
              <a:t>2S</a:t>
            </a:r>
            <a:endParaRPr lang="es-ES_tradnl" sz="1050" b="1"/>
          </a:p>
        </p:txBody>
      </p:sp>
      <p:pic>
        <p:nvPicPr>
          <p:cNvPr id="32" name="Imagen 3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055741">
            <a:off x="1156316" y="3340491"/>
            <a:ext cx="553529" cy="1162411"/>
          </a:xfrm>
          <a:prstGeom prst="rect">
            <a:avLst/>
          </a:prstGeom>
        </p:spPr>
      </p:pic>
      <p:pic>
        <p:nvPicPr>
          <p:cNvPr id="33" name="Imagen 32"/>
          <p:cNvPicPr>
            <a:picLocks noChangeAspect="1"/>
          </p:cNvPicPr>
          <p:nvPr/>
        </p:nvPicPr>
        <p:blipFill>
          <a:blip r:embed="rId9"/>
          <a:stretch>
            <a:fillRect/>
          </a:stretch>
        </p:blipFill>
        <p:spPr>
          <a:xfrm>
            <a:off x="1497521" y="3705259"/>
            <a:ext cx="335309" cy="335309"/>
          </a:xfrm>
          <a:prstGeom prst="rect">
            <a:avLst/>
          </a:prstGeom>
        </p:spPr>
      </p:pic>
      <p:sp>
        <p:nvSpPr>
          <p:cNvPr id="34" name="Elipse 33"/>
          <p:cNvSpPr/>
          <p:nvPr/>
        </p:nvSpPr>
        <p:spPr>
          <a:xfrm>
            <a:off x="7176620" y="4636464"/>
            <a:ext cx="447481" cy="410350"/>
          </a:xfrm>
          <a:prstGeom prst="ellipse">
            <a:avLst/>
          </a:prstGeom>
          <a:solidFill>
            <a:srgbClr val="EEA42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050" b="1"/>
              <a:t>2S</a:t>
            </a:r>
            <a:endParaRPr lang="es-ES_tradnl" sz="1050" b="1"/>
          </a:p>
        </p:txBody>
      </p:sp>
      <p:sp>
        <p:nvSpPr>
          <p:cNvPr id="35" name="Elipse 34"/>
          <p:cNvSpPr/>
          <p:nvPr/>
        </p:nvSpPr>
        <p:spPr>
          <a:xfrm>
            <a:off x="4138821" y="3291851"/>
            <a:ext cx="451848" cy="353170"/>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050" b="1"/>
              <a:t>1S</a:t>
            </a:r>
            <a:endParaRPr lang="es-ES_tradnl" sz="1050" b="1"/>
          </a:p>
        </p:txBody>
      </p:sp>
      <p:sp>
        <p:nvSpPr>
          <p:cNvPr id="36" name="Elipse 35"/>
          <p:cNvSpPr/>
          <p:nvPr/>
        </p:nvSpPr>
        <p:spPr>
          <a:xfrm>
            <a:off x="4194401" y="5058871"/>
            <a:ext cx="447481" cy="413874"/>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050" b="1"/>
              <a:t>1S</a:t>
            </a:r>
            <a:endParaRPr lang="es-ES_tradnl" sz="1050" b="1"/>
          </a:p>
        </p:txBody>
      </p:sp>
      <p:sp>
        <p:nvSpPr>
          <p:cNvPr id="21" name="Rectángulo 9"/>
          <p:cNvSpPr/>
          <p:nvPr/>
        </p:nvSpPr>
        <p:spPr>
          <a:xfrm>
            <a:off x="390132" y="181666"/>
            <a:ext cx="8333901" cy="830997"/>
          </a:xfrm>
          <a:prstGeom prst="rect">
            <a:avLst/>
          </a:prstGeom>
        </p:spPr>
        <p:txBody>
          <a:bodyPr wrap="square">
            <a:spAutoFit/>
          </a:bodyPr>
          <a:lstStyle/>
          <a:p>
            <a:pPr algn="l"/>
            <a:r>
              <a:rPr lang="en-GB" sz="2400" dirty="0" smtClean="0">
                <a:solidFill>
                  <a:srgbClr val="FFFFFF"/>
                </a:solidFill>
                <a:latin typeface="Fiba" panose="02010500040101020104" pitchFamily="2" charset="0"/>
              </a:rPr>
              <a:t>GENERAL PRINCIPLE</a:t>
            </a:r>
            <a:endParaRPr lang="en-GB" sz="2400" dirty="0">
              <a:solidFill>
                <a:srgbClr val="FFFFFF"/>
              </a:solidFill>
              <a:latin typeface="Fiba" panose="02010500040101020104" pitchFamily="2" charset="0"/>
            </a:endParaRPr>
          </a:p>
          <a:p>
            <a:pPr lvl="0" defTabSz="914400" fontAlgn="base">
              <a:spcBef>
                <a:spcPct val="0"/>
              </a:spcBef>
              <a:spcAft>
                <a:spcPct val="0"/>
              </a:spcAft>
              <a:defRPr/>
            </a:pPr>
            <a:r>
              <a:rPr lang="en-US" sz="2400" dirty="0" smtClean="0">
                <a:solidFill>
                  <a:schemeClr val="bg1"/>
                </a:solidFill>
                <a:latin typeface="Fiba"/>
                <a:cs typeface="Fiba"/>
              </a:rPr>
              <a:t>CONTROL </a:t>
            </a:r>
            <a:r>
              <a:rPr lang="mr-IN" sz="2400" dirty="0" smtClean="0">
                <a:solidFill>
                  <a:schemeClr val="bg1"/>
                </a:solidFill>
                <a:latin typeface="Fiba"/>
                <a:cs typeface="Fiba"/>
              </a:rPr>
              <a:t>–</a:t>
            </a:r>
            <a:r>
              <a:rPr lang="fr-CH" sz="2400" dirty="0" smtClean="0">
                <a:solidFill>
                  <a:schemeClr val="bg1"/>
                </a:solidFill>
                <a:latin typeface="Fiba"/>
                <a:cs typeface="Fiba"/>
              </a:rPr>
              <a:t>&gt;</a:t>
            </a:r>
            <a:r>
              <a:rPr lang="en-US" sz="2400" dirty="0" smtClean="0">
                <a:solidFill>
                  <a:schemeClr val="bg1"/>
                </a:solidFill>
                <a:latin typeface="Fiba"/>
                <a:cs typeface="Fiba"/>
              </a:rPr>
              <a:t> </a:t>
            </a:r>
            <a:r>
              <a:rPr lang="en-US" sz="2400" dirty="0" smtClean="0">
                <a:solidFill>
                  <a:schemeClr val="bg1"/>
                </a:solidFill>
                <a:latin typeface="Fiba"/>
                <a:cs typeface="Fiba"/>
              </a:rPr>
              <a:t>FIRST STEP </a:t>
            </a:r>
            <a:r>
              <a:rPr lang="mr-IN" sz="2400" dirty="0" smtClean="0">
                <a:solidFill>
                  <a:schemeClr val="bg1"/>
                </a:solidFill>
                <a:latin typeface="Fiba"/>
                <a:cs typeface="Fiba"/>
              </a:rPr>
              <a:t>–</a:t>
            </a:r>
            <a:r>
              <a:rPr lang="fr-CH" sz="2400" dirty="0" smtClean="0">
                <a:solidFill>
                  <a:schemeClr val="bg1"/>
                </a:solidFill>
                <a:latin typeface="Fiba"/>
                <a:cs typeface="Fiba"/>
              </a:rPr>
              <a:t>&gt;</a:t>
            </a:r>
            <a:r>
              <a:rPr lang="en-US" sz="2400" dirty="0" smtClean="0">
                <a:solidFill>
                  <a:schemeClr val="bg1"/>
                </a:solidFill>
                <a:latin typeface="Fiba"/>
                <a:cs typeface="Fiba"/>
              </a:rPr>
              <a:t> </a:t>
            </a:r>
            <a:r>
              <a:rPr lang="en-US" sz="2400" dirty="0" smtClean="0">
                <a:solidFill>
                  <a:schemeClr val="bg1"/>
                </a:solidFill>
                <a:latin typeface="Fiba"/>
                <a:cs typeface="Fiba"/>
              </a:rPr>
              <a:t>SECOND STEP</a:t>
            </a:r>
            <a:endParaRPr lang="en-US" sz="2400" dirty="0">
              <a:solidFill>
                <a:schemeClr val="bg1"/>
              </a:solidFill>
              <a:latin typeface="Fiba"/>
              <a:cs typeface="Fiba"/>
            </a:endParaRPr>
          </a:p>
        </p:txBody>
      </p:sp>
      <p:cxnSp>
        <p:nvCxnSpPr>
          <p:cNvPr id="23" name="Conector recto 22"/>
          <p:cNvCxnSpPr>
            <a:cxnSpLocks/>
          </p:cNvCxnSpPr>
          <p:nvPr/>
        </p:nvCxnSpPr>
        <p:spPr>
          <a:xfrm>
            <a:off x="5732633" y="2821378"/>
            <a:ext cx="46933" cy="3726005"/>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sp>
        <p:nvSpPr>
          <p:cNvPr id="27" name="Rectángulo 26"/>
          <p:cNvSpPr/>
          <p:nvPr/>
        </p:nvSpPr>
        <p:spPr>
          <a:xfrm>
            <a:off x="5954199" y="5644515"/>
            <a:ext cx="2892324" cy="954107"/>
          </a:xfrm>
          <a:prstGeom prst="rect">
            <a:avLst/>
          </a:prstGeom>
          <a:solidFill>
            <a:schemeClr val="accent2">
              <a:lumMod val="20000"/>
              <a:lumOff val="80000"/>
            </a:schemeClr>
          </a:solidFill>
          <a:ln w="28575">
            <a:solidFill>
              <a:srgbClr val="8C0A32"/>
            </a:solidFill>
            <a:prstDash val="sysDash"/>
          </a:ln>
        </p:spPr>
        <p:txBody>
          <a:bodyPr wrap="square">
            <a:spAutoFit/>
          </a:bodyPr>
          <a:lstStyle/>
          <a:p>
            <a:r>
              <a:rPr lang="en-GB" altLang="es-ES_tradnl" sz="1400">
                <a:latin typeface="Arial" panose="020B0604020202020204" pitchFamily="34" charset="0"/>
                <a:cs typeface="Arial" panose="020B0604020202020204" pitchFamily="34" charset="0"/>
              </a:rPr>
              <a:t>The second step occurs after the first step when the other foot touches the floor, or both feet touch the floor simultaneously</a:t>
            </a:r>
            <a:endParaRPr lang="es-ES_tradnl" sz="1400">
              <a:latin typeface="Arial" panose="020B0604020202020204" pitchFamily="34" charset="0"/>
              <a:cs typeface="Arial" panose="020B0604020202020204" pitchFamily="34" charset="0"/>
            </a:endParaRPr>
          </a:p>
        </p:txBody>
      </p:sp>
      <p:pic>
        <p:nvPicPr>
          <p:cNvPr id="24" name="Imagen 23"/>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5400000" flipH="1">
            <a:off x="1183315" y="2631065"/>
            <a:ext cx="510883" cy="1200573"/>
          </a:xfrm>
          <a:prstGeom prst="rect">
            <a:avLst/>
          </a:prstGeom>
        </p:spPr>
      </p:pic>
      <p:sp>
        <p:nvSpPr>
          <p:cNvPr id="29" name="Rectángulo 23"/>
          <p:cNvSpPr/>
          <p:nvPr/>
        </p:nvSpPr>
        <p:spPr>
          <a:xfrm>
            <a:off x="2768295" y="5884386"/>
            <a:ext cx="2889095" cy="738664"/>
          </a:xfrm>
          <a:prstGeom prst="rect">
            <a:avLst/>
          </a:prstGeom>
          <a:solidFill>
            <a:schemeClr val="accent2">
              <a:lumMod val="20000"/>
              <a:lumOff val="80000"/>
            </a:schemeClr>
          </a:solidFill>
          <a:ln w="28575">
            <a:solidFill>
              <a:srgbClr val="8C0A32"/>
            </a:solidFill>
            <a:prstDash val="sysDash"/>
          </a:ln>
        </p:spPr>
        <p:txBody>
          <a:bodyPr wrap="square">
            <a:spAutoFit/>
          </a:bodyPr>
          <a:lstStyle/>
          <a:p>
            <a:pPr marL="90488" lvl="1" algn="just" defTabSz="914400" eaLnBrk="0" fontAlgn="base" hangingPunct="0">
              <a:spcBef>
                <a:spcPct val="0"/>
              </a:spcBef>
              <a:spcAft>
                <a:spcPct val="0"/>
              </a:spcAft>
              <a:tabLst>
                <a:tab pos="2041525" algn="ctr"/>
              </a:tabLst>
            </a:pPr>
            <a:r>
              <a:rPr lang="en-GB" altLang="es-ES_tradnl" sz="1400" dirty="0">
                <a:solidFill>
                  <a:srgbClr val="000000"/>
                </a:solidFill>
                <a:latin typeface="Arial" panose="020B0604020202020204" pitchFamily="34" charset="0"/>
              </a:rPr>
              <a:t>The first step occurs when one foot or both feet, touch the floor </a:t>
            </a:r>
            <a:r>
              <a:rPr lang="en-GB" altLang="es-ES_tradnl" sz="1400" b="1" u="sng" dirty="0">
                <a:solidFill>
                  <a:srgbClr val="000000"/>
                </a:solidFill>
                <a:latin typeface="Arial" panose="020B0604020202020204" pitchFamily="34" charset="0"/>
              </a:rPr>
              <a:t>after</a:t>
            </a:r>
            <a:r>
              <a:rPr lang="en-GB" altLang="es-ES_tradnl" sz="1400" dirty="0">
                <a:solidFill>
                  <a:srgbClr val="000000"/>
                </a:solidFill>
                <a:latin typeface="Arial" panose="020B0604020202020204" pitchFamily="34" charset="0"/>
              </a:rPr>
              <a:t> gaining control of the ball.</a:t>
            </a:r>
            <a:r>
              <a:rPr lang="es-ES_tradnl" altLang="es-ES_tradnl" sz="1400" dirty="0">
                <a:solidFill>
                  <a:srgbClr val="000000"/>
                </a:solidFill>
                <a:latin typeface="Arial" panose="020B0604020202020204" pitchFamily="34" charset="0"/>
              </a:rPr>
              <a:t> </a:t>
            </a:r>
          </a:p>
        </p:txBody>
      </p:sp>
      <p:sp>
        <p:nvSpPr>
          <p:cNvPr id="30" name="Rectángulo 23"/>
          <p:cNvSpPr/>
          <p:nvPr/>
        </p:nvSpPr>
        <p:spPr>
          <a:xfrm>
            <a:off x="152259" y="5859958"/>
            <a:ext cx="2447901" cy="738664"/>
          </a:xfrm>
          <a:prstGeom prst="rect">
            <a:avLst/>
          </a:prstGeom>
          <a:solidFill>
            <a:schemeClr val="accent2">
              <a:lumMod val="20000"/>
              <a:lumOff val="80000"/>
            </a:schemeClr>
          </a:solidFill>
          <a:ln w="28575">
            <a:solidFill>
              <a:srgbClr val="8C0A32"/>
            </a:solidFill>
            <a:prstDash val="sysDash"/>
          </a:ln>
        </p:spPr>
        <p:txBody>
          <a:bodyPr wrap="square">
            <a:spAutoFit/>
          </a:bodyPr>
          <a:lstStyle/>
          <a:p>
            <a:pPr marL="90488" lvl="1" algn="just" defTabSz="914400" eaLnBrk="0" fontAlgn="base" hangingPunct="0">
              <a:spcBef>
                <a:spcPct val="0"/>
              </a:spcBef>
              <a:spcAft>
                <a:spcPct val="0"/>
              </a:spcAft>
              <a:tabLst>
                <a:tab pos="2041525" algn="ctr"/>
              </a:tabLst>
            </a:pPr>
            <a:endParaRPr lang="en-GB" altLang="es-ES_tradnl" sz="1400" dirty="0" smtClean="0">
              <a:solidFill>
                <a:srgbClr val="000000"/>
              </a:solidFill>
              <a:latin typeface="Arial" panose="020B0604020202020204" pitchFamily="34" charset="0"/>
            </a:endParaRPr>
          </a:p>
          <a:p>
            <a:pPr marL="90488" lvl="1" algn="just" defTabSz="914400" eaLnBrk="0" fontAlgn="base" hangingPunct="0">
              <a:spcBef>
                <a:spcPct val="0"/>
              </a:spcBef>
              <a:spcAft>
                <a:spcPct val="0"/>
              </a:spcAft>
              <a:tabLst>
                <a:tab pos="2041525" algn="ctr"/>
              </a:tabLst>
            </a:pPr>
            <a:r>
              <a:rPr lang="en-GB" altLang="es-ES_tradnl" sz="1400" dirty="0">
                <a:solidFill>
                  <a:srgbClr val="000000"/>
                </a:solidFill>
                <a:latin typeface="Arial" panose="020B0604020202020204" pitchFamily="34" charset="0"/>
              </a:rPr>
              <a:t>Gaining control of the ball.</a:t>
            </a:r>
          </a:p>
          <a:p>
            <a:pPr marL="90488" lvl="1" algn="just" defTabSz="914400" eaLnBrk="0" fontAlgn="base" hangingPunct="0">
              <a:spcBef>
                <a:spcPct val="0"/>
              </a:spcBef>
              <a:spcAft>
                <a:spcPct val="0"/>
              </a:spcAft>
              <a:tabLst>
                <a:tab pos="2041525" algn="ctr"/>
              </a:tabLst>
            </a:pPr>
            <a:r>
              <a:rPr lang="es-ES_tradnl" altLang="es-ES_tradnl" sz="1400" dirty="0" smtClean="0">
                <a:solidFill>
                  <a:srgbClr val="000000"/>
                </a:solidFill>
                <a:latin typeface="Arial" panose="020B0604020202020204" pitchFamily="34" charset="0"/>
              </a:rPr>
              <a:t> </a:t>
            </a:r>
            <a:endParaRPr lang="es-ES_tradnl" altLang="es-ES_tradnl" sz="1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063543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100141013"/>
              </p:ext>
            </p:extLst>
          </p:nvPr>
        </p:nvGraphicFramePr>
        <p:xfrm>
          <a:off x="532895" y="1657392"/>
          <a:ext cx="7377216" cy="1132831"/>
        </p:xfrm>
        <a:graphic>
          <a:graphicData uri="http://schemas.openxmlformats.org/drawingml/2006/table">
            <a:tbl>
              <a:tblPr firstRow="1" bandRow="1">
                <a:tableStyleId>{5C22544A-7EE6-4342-B048-85BDC9FD1C3A}</a:tableStyleId>
              </a:tblPr>
              <a:tblGrid>
                <a:gridCol w="3540547">
                  <a:extLst>
                    <a:ext uri="{9D8B030D-6E8A-4147-A177-3AD203B41FA5}">
                      <a16:colId xmlns:a16="http://schemas.microsoft.com/office/drawing/2014/main" xmlns="" val="2527591348"/>
                    </a:ext>
                  </a:extLst>
                </a:gridCol>
                <a:gridCol w="3836669">
                  <a:extLst>
                    <a:ext uri="{9D8B030D-6E8A-4147-A177-3AD203B41FA5}">
                      <a16:colId xmlns:a16="http://schemas.microsoft.com/office/drawing/2014/main" xmlns="" val="1473037361"/>
                    </a:ext>
                  </a:extLst>
                </a:gridCol>
              </a:tblGrid>
              <a:tr h="558065">
                <a:tc>
                  <a:txBody>
                    <a:bodyPr/>
                    <a:lstStyle/>
                    <a:p>
                      <a:pPr algn="ctr"/>
                      <a:r>
                        <a:rPr lang="es-ES"/>
                        <a:t>1 ACTION</a:t>
                      </a:r>
                    </a:p>
                    <a:p>
                      <a:pPr algn="ctr"/>
                      <a:r>
                        <a:rPr lang="es-ES"/>
                        <a:t>0</a:t>
                      </a:r>
                      <a:r>
                        <a:rPr lang="es-ES" baseline="0"/>
                        <a:t> STEP</a:t>
                      </a:r>
                      <a:endParaRPr lang="es-ES_tradnl"/>
                    </a:p>
                  </a:txBody>
                  <a:tcPr>
                    <a:solidFill>
                      <a:srgbClr val="8C0A32"/>
                    </a:solidFill>
                  </a:tcPr>
                </a:tc>
                <a:tc>
                  <a:txBody>
                    <a:bodyPr/>
                    <a:lstStyle/>
                    <a:p>
                      <a:pPr algn="ctr"/>
                      <a:r>
                        <a:rPr lang="es-ES"/>
                        <a:t> 1 ACTIONS</a:t>
                      </a:r>
                    </a:p>
                    <a:p>
                      <a:pPr algn="ctr"/>
                      <a:r>
                        <a:rPr lang="es-ES"/>
                        <a:t>0 STEP</a:t>
                      </a:r>
                      <a:endParaRPr lang="es-ES_tradnl"/>
                    </a:p>
                  </a:txBody>
                  <a:tcPr>
                    <a:solidFill>
                      <a:srgbClr val="8C0A32"/>
                    </a:solidFill>
                  </a:tcPr>
                </a:tc>
                <a:extLst>
                  <a:ext uri="{0D108BD9-81ED-4DB2-BD59-A6C34878D82A}">
                    <a16:rowId xmlns:a16="http://schemas.microsoft.com/office/drawing/2014/main" xmlns="" val="3749171508"/>
                  </a:ext>
                </a:extLst>
              </a:tr>
              <a:tr h="492751">
                <a:tc>
                  <a:txBody>
                    <a:bodyPr/>
                    <a:lstStyle/>
                    <a:p>
                      <a:pPr algn="ctr"/>
                      <a:r>
                        <a:rPr lang="es-ES" b="1"/>
                        <a:t>NO STOP </a:t>
                      </a:r>
                      <a:endParaRPr lang="es-ES_tradnl" b="1"/>
                    </a:p>
                  </a:txBody>
                  <a:tcPr/>
                </a:tc>
                <a:tc>
                  <a:txBody>
                    <a:bodyPr/>
                    <a:lstStyle/>
                    <a:p>
                      <a:pPr algn="ctr"/>
                      <a:r>
                        <a:rPr lang="es-ES" sz="1800" b="1" baseline="0"/>
                        <a:t>WHEN GAINING CONTROL THE  BALL </a:t>
                      </a:r>
                      <a:r>
                        <a:rPr lang="es-ES" b="1"/>
                        <a:t>  </a:t>
                      </a:r>
                      <a:endParaRPr lang="es-ES_tradnl" b="1"/>
                    </a:p>
                  </a:txBody>
                  <a:tcPr/>
                </a:tc>
                <a:extLst>
                  <a:ext uri="{0D108BD9-81ED-4DB2-BD59-A6C34878D82A}">
                    <a16:rowId xmlns:a16="http://schemas.microsoft.com/office/drawing/2014/main" xmlns="" val="2282879190"/>
                  </a:ext>
                </a:extLst>
              </a:tr>
            </a:tbl>
          </a:graphicData>
        </a:graphic>
      </p:graphicFrame>
      <p:cxnSp>
        <p:nvCxnSpPr>
          <p:cNvPr id="14" name="Conector recto 13"/>
          <p:cNvCxnSpPr/>
          <p:nvPr/>
        </p:nvCxnSpPr>
        <p:spPr>
          <a:xfrm>
            <a:off x="4094371" y="2790223"/>
            <a:ext cx="30278" cy="3180687"/>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pic>
        <p:nvPicPr>
          <p:cNvPr id="32" name="Imagen 3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055741">
            <a:off x="1685442" y="5350458"/>
            <a:ext cx="553529" cy="1162411"/>
          </a:xfrm>
          <a:prstGeom prst="rect">
            <a:avLst/>
          </a:prstGeom>
        </p:spPr>
      </p:pic>
      <p:pic>
        <p:nvPicPr>
          <p:cNvPr id="33" name="Imagen 32"/>
          <p:cNvPicPr>
            <a:picLocks noChangeAspect="1"/>
          </p:cNvPicPr>
          <p:nvPr/>
        </p:nvPicPr>
        <p:blipFill>
          <a:blip r:embed="rId4"/>
          <a:stretch>
            <a:fillRect/>
          </a:stretch>
        </p:blipFill>
        <p:spPr>
          <a:xfrm>
            <a:off x="2017291" y="5695041"/>
            <a:ext cx="335309" cy="335309"/>
          </a:xfrm>
          <a:prstGeom prst="rect">
            <a:avLst/>
          </a:prstGeom>
        </p:spPr>
      </p:pic>
      <p:sp>
        <p:nvSpPr>
          <p:cNvPr id="21" name="Rectángulo 9"/>
          <p:cNvSpPr/>
          <p:nvPr/>
        </p:nvSpPr>
        <p:spPr>
          <a:xfrm>
            <a:off x="390132" y="181666"/>
            <a:ext cx="8333901" cy="830997"/>
          </a:xfrm>
          <a:prstGeom prst="rect">
            <a:avLst/>
          </a:prstGeom>
        </p:spPr>
        <p:txBody>
          <a:bodyPr wrap="square">
            <a:spAutoFit/>
          </a:bodyPr>
          <a:lstStyle/>
          <a:p>
            <a:pPr algn="l"/>
            <a:r>
              <a:rPr lang="en-GB" sz="2400" dirty="0">
                <a:solidFill>
                  <a:srgbClr val="FFFFFF"/>
                </a:solidFill>
                <a:latin typeface="Fiba" panose="02010500040101020104" pitchFamily="2" charset="0"/>
              </a:rPr>
              <a:t>GENERAL PRINCIPLE</a:t>
            </a:r>
          </a:p>
          <a:p>
            <a:pPr lvl="0" defTabSz="914400" fontAlgn="base">
              <a:spcBef>
                <a:spcPct val="0"/>
              </a:spcBef>
              <a:spcAft>
                <a:spcPct val="0"/>
              </a:spcAft>
              <a:defRPr/>
            </a:pPr>
            <a:r>
              <a:rPr lang="en-US" sz="2400" dirty="0">
                <a:solidFill>
                  <a:schemeClr val="bg1"/>
                </a:solidFill>
                <a:latin typeface="Fiba"/>
                <a:cs typeface="Fiba"/>
              </a:rPr>
              <a:t>GAINING CONTROL </a:t>
            </a:r>
            <a:r>
              <a:rPr lang="en-US" sz="2400" dirty="0" smtClean="0">
                <a:solidFill>
                  <a:schemeClr val="bg1"/>
                </a:solidFill>
                <a:latin typeface="Fiba"/>
                <a:cs typeface="Fiba"/>
              </a:rPr>
              <a:t>OF THE </a:t>
            </a:r>
            <a:r>
              <a:rPr lang="en-US" sz="2400" dirty="0">
                <a:solidFill>
                  <a:schemeClr val="bg1"/>
                </a:solidFill>
                <a:latin typeface="Fiba"/>
                <a:cs typeface="Fiba"/>
              </a:rPr>
              <a:t>BALL</a:t>
            </a:r>
          </a:p>
        </p:txBody>
      </p:sp>
      <p:pic>
        <p:nvPicPr>
          <p:cNvPr id="3" name="Imagen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82414" y="2914194"/>
            <a:ext cx="686080" cy="1763797"/>
          </a:xfrm>
          <a:prstGeom prst="rect">
            <a:avLst/>
          </a:prstGeom>
        </p:spPr>
      </p:pic>
      <p:pic>
        <p:nvPicPr>
          <p:cNvPr id="6" name="Imagen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63303" y="3757103"/>
            <a:ext cx="276981" cy="276981"/>
          </a:xfrm>
          <a:prstGeom prst="rect">
            <a:avLst/>
          </a:prstGeom>
        </p:spPr>
      </p:pic>
      <p:pic>
        <p:nvPicPr>
          <p:cNvPr id="10" name="Imagen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055741">
            <a:off x="1653910" y="3209637"/>
            <a:ext cx="553529" cy="1162411"/>
          </a:xfrm>
          <a:prstGeom prst="rect">
            <a:avLst/>
          </a:prstGeom>
        </p:spPr>
      </p:pic>
      <p:pic>
        <p:nvPicPr>
          <p:cNvPr id="11" name="Imagen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055741" flipH="1">
            <a:off x="2149460" y="4589436"/>
            <a:ext cx="499146" cy="1162411"/>
          </a:xfrm>
          <a:prstGeom prst="rect">
            <a:avLst/>
          </a:prstGeom>
        </p:spPr>
      </p:pic>
      <p:sp>
        <p:nvSpPr>
          <p:cNvPr id="12" name="CuadroTexto 11"/>
          <p:cNvSpPr txBox="1"/>
          <p:nvPr/>
        </p:nvSpPr>
        <p:spPr>
          <a:xfrm>
            <a:off x="1636293" y="4124326"/>
            <a:ext cx="617600" cy="369332"/>
          </a:xfrm>
          <a:prstGeom prst="rect">
            <a:avLst/>
          </a:prstGeom>
          <a:noFill/>
        </p:spPr>
        <p:txBody>
          <a:bodyPr wrap="square" rtlCol="0">
            <a:spAutoFit/>
          </a:bodyPr>
          <a:lstStyle/>
          <a:p>
            <a:r>
              <a:rPr lang="es-ES" b="1"/>
              <a:t>OR</a:t>
            </a:r>
            <a:endParaRPr lang="es-ES_tradnl" b="1"/>
          </a:p>
        </p:txBody>
      </p:sp>
      <p:pic>
        <p:nvPicPr>
          <p:cNvPr id="13" name="Imagen 12"/>
          <p:cNvPicPr>
            <a:picLocks noChangeAspect="1"/>
          </p:cNvPicPr>
          <p:nvPr/>
        </p:nvPicPr>
        <p:blipFill>
          <a:blip r:embed="rId4"/>
          <a:stretch>
            <a:fillRect/>
          </a:stretch>
        </p:blipFill>
        <p:spPr>
          <a:xfrm>
            <a:off x="2009980" y="3560285"/>
            <a:ext cx="335309" cy="335309"/>
          </a:xfrm>
          <a:prstGeom prst="rect">
            <a:avLst/>
          </a:prstGeom>
        </p:spPr>
      </p:pic>
      <p:cxnSp>
        <p:nvCxnSpPr>
          <p:cNvPr id="15" name="Conector recto 14"/>
          <p:cNvCxnSpPr/>
          <p:nvPr/>
        </p:nvCxnSpPr>
        <p:spPr>
          <a:xfrm>
            <a:off x="703693" y="4787974"/>
            <a:ext cx="7593759" cy="0"/>
          </a:xfrm>
          <a:prstGeom prst="line">
            <a:avLst/>
          </a:prstGeom>
        </p:spPr>
        <p:style>
          <a:lnRef idx="2">
            <a:schemeClr val="accent1"/>
          </a:lnRef>
          <a:fillRef idx="0">
            <a:schemeClr val="accent1"/>
          </a:fillRef>
          <a:effectRef idx="1">
            <a:schemeClr val="accent1"/>
          </a:effectRef>
          <a:fontRef idx="minor">
            <a:schemeClr val="tx1"/>
          </a:fontRef>
        </p:style>
      </p:cxnSp>
      <p:pic>
        <p:nvPicPr>
          <p:cNvPr id="16" name="Imagen 15"/>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5400000" flipH="1">
            <a:off x="1695857" y="2574580"/>
            <a:ext cx="503135" cy="1182364"/>
          </a:xfrm>
          <a:prstGeom prst="rect">
            <a:avLst/>
          </a:prstGeom>
        </p:spPr>
      </p:pic>
      <p:pic>
        <p:nvPicPr>
          <p:cNvPr id="17" name="Imagen 16"/>
          <p:cNvPicPr>
            <a:picLocks noChangeAspect="1"/>
          </p:cNvPicPr>
          <p:nvPr/>
        </p:nvPicPr>
        <p:blipFill>
          <a:blip r:embed="rId8"/>
          <a:stretch>
            <a:fillRect/>
          </a:stretch>
        </p:blipFill>
        <p:spPr>
          <a:xfrm flipH="1">
            <a:off x="5501936" y="4821229"/>
            <a:ext cx="850762" cy="1837559"/>
          </a:xfrm>
          <a:prstGeom prst="rect">
            <a:avLst/>
          </a:prstGeom>
        </p:spPr>
      </p:pic>
      <p:pic>
        <p:nvPicPr>
          <p:cNvPr id="18" name="Imagen 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82490" y="5111623"/>
            <a:ext cx="157835" cy="157835"/>
          </a:xfrm>
          <a:prstGeom prst="rect">
            <a:avLst/>
          </a:prstGeom>
        </p:spPr>
      </p:pic>
    </p:spTree>
    <p:extLst>
      <p:ext uri="{BB962C8B-B14F-4D97-AF65-F5344CB8AC3E}">
        <p14:creationId xmlns:p14="http://schemas.microsoft.com/office/powerpoint/2010/main" val="41302634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124910483"/>
              </p:ext>
            </p:extLst>
          </p:nvPr>
        </p:nvGraphicFramePr>
        <p:xfrm>
          <a:off x="532895" y="1657392"/>
          <a:ext cx="7344165" cy="1280160"/>
        </p:xfrm>
        <a:graphic>
          <a:graphicData uri="http://schemas.openxmlformats.org/drawingml/2006/table">
            <a:tbl>
              <a:tblPr firstRow="1" bandRow="1">
                <a:tableStyleId>{5C22544A-7EE6-4342-B048-85BDC9FD1C3A}</a:tableStyleId>
              </a:tblPr>
              <a:tblGrid>
                <a:gridCol w="3524685">
                  <a:extLst>
                    <a:ext uri="{9D8B030D-6E8A-4147-A177-3AD203B41FA5}">
                      <a16:colId xmlns:a16="http://schemas.microsoft.com/office/drawing/2014/main" xmlns="" val="2527591348"/>
                    </a:ext>
                  </a:extLst>
                </a:gridCol>
                <a:gridCol w="3819480">
                  <a:extLst>
                    <a:ext uri="{9D8B030D-6E8A-4147-A177-3AD203B41FA5}">
                      <a16:colId xmlns:a16="http://schemas.microsoft.com/office/drawing/2014/main" xmlns="" val="1473037361"/>
                    </a:ext>
                  </a:extLst>
                </a:gridCol>
              </a:tblGrid>
              <a:tr h="558065">
                <a:tc>
                  <a:txBody>
                    <a:bodyPr/>
                    <a:lstStyle/>
                    <a:p>
                      <a:pPr algn="ctr"/>
                      <a:r>
                        <a:rPr lang="es-ES"/>
                        <a:t>1 ACTION</a:t>
                      </a:r>
                    </a:p>
                    <a:p>
                      <a:pPr algn="ctr"/>
                      <a:r>
                        <a:rPr lang="es-ES"/>
                        <a:t>0 STEP</a:t>
                      </a:r>
                    </a:p>
                  </a:txBody>
                  <a:tcPr>
                    <a:solidFill>
                      <a:srgbClr val="8C0A32"/>
                    </a:solidFill>
                  </a:tcPr>
                </a:tc>
                <a:tc>
                  <a:txBody>
                    <a:bodyPr/>
                    <a:lstStyle/>
                    <a:p>
                      <a:pPr algn="ctr"/>
                      <a:r>
                        <a:rPr lang="es-ES"/>
                        <a:t>1 ACTION</a:t>
                      </a:r>
                    </a:p>
                    <a:p>
                      <a:pPr algn="ctr"/>
                      <a:r>
                        <a:rPr lang="es-ES"/>
                        <a:t>0 STEP</a:t>
                      </a:r>
                    </a:p>
                  </a:txBody>
                  <a:tcPr>
                    <a:solidFill>
                      <a:srgbClr val="8C0A32"/>
                    </a:solidFill>
                  </a:tcPr>
                </a:tc>
                <a:extLst>
                  <a:ext uri="{0D108BD9-81ED-4DB2-BD59-A6C34878D82A}">
                    <a16:rowId xmlns:a16="http://schemas.microsoft.com/office/drawing/2014/main" xmlns="" val="3749171508"/>
                  </a:ext>
                </a:extLst>
              </a:tr>
              <a:tr h="492751">
                <a:tc>
                  <a:txBody>
                    <a:bodyPr/>
                    <a:lstStyle/>
                    <a:p>
                      <a:pPr algn="ctr"/>
                      <a:r>
                        <a:rPr lang="es-ES" b="1"/>
                        <a:t>BALL IN THE AIR </a:t>
                      </a:r>
                      <a:endParaRPr lang="es-ES_tradnl" b="1"/>
                    </a:p>
                  </a:txBody>
                  <a:tcPr/>
                </a:tc>
                <a:tc>
                  <a:txBody>
                    <a:bodyPr/>
                    <a:lstStyle/>
                    <a:p>
                      <a:pPr algn="ctr"/>
                      <a:r>
                        <a:rPr lang="es-ES" sz="1800" b="1" baseline="0" dirty="0"/>
                        <a:t>WHEN GAINING CONTROL </a:t>
                      </a:r>
                      <a:r>
                        <a:rPr lang="es-ES" sz="1800" b="1" baseline="0" dirty="0" smtClean="0"/>
                        <a:t>OF THE  </a:t>
                      </a:r>
                      <a:r>
                        <a:rPr lang="es-ES" sz="1800" b="1" baseline="0" dirty="0"/>
                        <a:t>BALL IN THE AIR </a:t>
                      </a:r>
                      <a:endParaRPr lang="es-ES_tradnl" b="1" dirty="0"/>
                    </a:p>
                  </a:txBody>
                  <a:tcPr/>
                </a:tc>
                <a:extLst>
                  <a:ext uri="{0D108BD9-81ED-4DB2-BD59-A6C34878D82A}">
                    <a16:rowId xmlns:a16="http://schemas.microsoft.com/office/drawing/2014/main" xmlns="" val="2282879190"/>
                  </a:ext>
                </a:extLst>
              </a:tr>
            </a:tbl>
          </a:graphicData>
        </a:graphic>
      </p:graphicFrame>
      <p:cxnSp>
        <p:nvCxnSpPr>
          <p:cNvPr id="14" name="Conector recto 13"/>
          <p:cNvCxnSpPr/>
          <p:nvPr/>
        </p:nvCxnSpPr>
        <p:spPr>
          <a:xfrm>
            <a:off x="4059365" y="2876659"/>
            <a:ext cx="30278" cy="3180687"/>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pic>
        <p:nvPicPr>
          <p:cNvPr id="33" name="Imagen 32"/>
          <p:cNvPicPr>
            <a:picLocks noChangeAspect="1"/>
          </p:cNvPicPr>
          <p:nvPr/>
        </p:nvPicPr>
        <p:blipFill>
          <a:blip r:embed="rId3"/>
          <a:stretch>
            <a:fillRect/>
          </a:stretch>
        </p:blipFill>
        <p:spPr>
          <a:xfrm>
            <a:off x="1799686" y="3992041"/>
            <a:ext cx="715762" cy="715762"/>
          </a:xfrm>
          <a:prstGeom prst="rect">
            <a:avLst/>
          </a:prstGeom>
        </p:spPr>
      </p:pic>
      <p:sp>
        <p:nvSpPr>
          <p:cNvPr id="21" name="Rectángulo 9"/>
          <p:cNvSpPr/>
          <p:nvPr/>
        </p:nvSpPr>
        <p:spPr>
          <a:xfrm>
            <a:off x="390132" y="181666"/>
            <a:ext cx="8333901" cy="830997"/>
          </a:xfrm>
          <a:prstGeom prst="rect">
            <a:avLst/>
          </a:prstGeom>
        </p:spPr>
        <p:txBody>
          <a:bodyPr wrap="square">
            <a:spAutoFit/>
          </a:bodyPr>
          <a:lstStyle/>
          <a:p>
            <a:pPr algn="l"/>
            <a:r>
              <a:rPr lang="en-GB" sz="2400" dirty="0">
                <a:solidFill>
                  <a:srgbClr val="FFFFFF"/>
                </a:solidFill>
                <a:latin typeface="Fiba" panose="02010500040101020104" pitchFamily="2" charset="0"/>
              </a:rPr>
              <a:t>GENERAL PRINCIPLE</a:t>
            </a:r>
          </a:p>
          <a:p>
            <a:pPr defTabSz="914400" fontAlgn="base">
              <a:spcBef>
                <a:spcPct val="0"/>
              </a:spcBef>
              <a:spcAft>
                <a:spcPct val="0"/>
              </a:spcAft>
              <a:defRPr/>
            </a:pPr>
            <a:r>
              <a:rPr lang="en-US" sz="2400" dirty="0">
                <a:solidFill>
                  <a:schemeClr val="bg1"/>
                </a:solidFill>
                <a:latin typeface="Fiba"/>
                <a:cs typeface="Fiba"/>
              </a:rPr>
              <a:t>GAINING CONTROL </a:t>
            </a:r>
            <a:r>
              <a:rPr lang="en-US" sz="2400" dirty="0" smtClean="0">
                <a:solidFill>
                  <a:schemeClr val="bg1"/>
                </a:solidFill>
                <a:latin typeface="Fiba"/>
                <a:cs typeface="Fiba"/>
              </a:rPr>
              <a:t>OF THE </a:t>
            </a:r>
            <a:r>
              <a:rPr lang="en-US" sz="2400" dirty="0">
                <a:solidFill>
                  <a:schemeClr val="bg1"/>
                </a:solidFill>
                <a:latin typeface="Fiba"/>
                <a:cs typeface="Fiba"/>
              </a:rPr>
              <a:t>BALL</a:t>
            </a:r>
          </a:p>
        </p:txBody>
      </p:sp>
      <p:pic>
        <p:nvPicPr>
          <p:cNvPr id="3" name="Imagen 2"/>
          <p:cNvPicPr>
            <a:picLocks noChangeAspect="1"/>
          </p:cNvPicPr>
          <p:nvPr/>
        </p:nvPicPr>
        <p:blipFill>
          <a:blip r:embed="rId4"/>
          <a:stretch>
            <a:fillRect/>
          </a:stretch>
        </p:blipFill>
        <p:spPr>
          <a:xfrm>
            <a:off x="4647722" y="3177678"/>
            <a:ext cx="2159389" cy="3558143"/>
          </a:xfrm>
          <a:prstGeom prst="rect">
            <a:avLst/>
          </a:prstGeom>
        </p:spPr>
      </p:pic>
      <p:pic>
        <p:nvPicPr>
          <p:cNvPr id="6" name="Imagen 5"/>
          <p:cNvPicPr>
            <a:picLocks noChangeAspect="1"/>
          </p:cNvPicPr>
          <p:nvPr/>
        </p:nvPicPr>
        <p:blipFill>
          <a:blip r:embed="rId5"/>
          <a:stretch>
            <a:fillRect/>
          </a:stretch>
        </p:blipFill>
        <p:spPr>
          <a:xfrm>
            <a:off x="6091770" y="3407667"/>
            <a:ext cx="413805" cy="413805"/>
          </a:xfrm>
          <a:prstGeom prst="rect">
            <a:avLst/>
          </a:prstGeom>
        </p:spPr>
      </p:pic>
    </p:spTree>
    <p:extLst>
      <p:ext uri="{BB962C8B-B14F-4D97-AF65-F5344CB8AC3E}">
        <p14:creationId xmlns:p14="http://schemas.microsoft.com/office/powerpoint/2010/main" val="30067430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9"/>
          <p:cNvSpPr/>
          <p:nvPr/>
        </p:nvSpPr>
        <p:spPr>
          <a:xfrm>
            <a:off x="325649" y="396622"/>
            <a:ext cx="8333901" cy="461665"/>
          </a:xfrm>
          <a:prstGeom prst="rect">
            <a:avLst/>
          </a:prstGeom>
        </p:spPr>
        <p:txBody>
          <a:bodyPr wrap="square">
            <a:spAutoFit/>
          </a:bodyPr>
          <a:lstStyle/>
          <a:p>
            <a:pPr algn="l"/>
            <a:r>
              <a:rPr lang="en-GB" sz="2400">
                <a:solidFill>
                  <a:srgbClr val="FFFFFF"/>
                </a:solidFill>
                <a:latin typeface="Fiba" panose="02010500040101020104" pitchFamily="2" charset="0"/>
              </a:rPr>
              <a:t>1 - START DRIBBLE  - MOVING</a:t>
            </a:r>
          </a:p>
        </p:txBody>
      </p:sp>
      <p:sp>
        <p:nvSpPr>
          <p:cNvPr id="2" name="Flecha arriba 1"/>
          <p:cNvSpPr/>
          <p:nvPr/>
        </p:nvSpPr>
        <p:spPr>
          <a:xfrm rot="19576313">
            <a:off x="3371759" y="4425736"/>
            <a:ext cx="169284" cy="1476830"/>
          </a:xfrm>
          <a:prstGeom prst="up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5" name="Imagen 4"/>
          <p:cNvPicPr>
            <a:picLocks noChangeAspect="1"/>
          </p:cNvPicPr>
          <p:nvPr/>
        </p:nvPicPr>
        <p:blipFill>
          <a:blip r:embed="rId2"/>
          <a:stretch>
            <a:fillRect/>
          </a:stretch>
        </p:blipFill>
        <p:spPr>
          <a:xfrm>
            <a:off x="3484444" y="2733733"/>
            <a:ext cx="1792058" cy="3594848"/>
          </a:xfrm>
          <a:prstGeom prst="rect">
            <a:avLst/>
          </a:prstGeom>
        </p:spPr>
      </p:pic>
      <p:sp>
        <p:nvSpPr>
          <p:cNvPr id="25" name="Flecha arriba 1"/>
          <p:cNvSpPr/>
          <p:nvPr/>
        </p:nvSpPr>
        <p:spPr>
          <a:xfrm rot="8567365">
            <a:off x="5106406" y="4628767"/>
            <a:ext cx="174640" cy="951732"/>
          </a:xfrm>
          <a:prstGeom prst="up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6" name="Elipse 25"/>
          <p:cNvSpPr/>
          <p:nvPr/>
        </p:nvSpPr>
        <p:spPr>
          <a:xfrm>
            <a:off x="3790609" y="5468242"/>
            <a:ext cx="690038" cy="644393"/>
          </a:xfrm>
          <a:prstGeom prst="ellipse">
            <a:avLst/>
          </a:prstGeom>
          <a:noFill/>
          <a:ln>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noFill/>
            </a:endParaRPr>
          </a:p>
        </p:txBody>
      </p:sp>
      <p:pic>
        <p:nvPicPr>
          <p:cNvPr id="21" name="Imagen 20"/>
          <p:cNvPicPr>
            <a:picLocks noChangeAspect="1"/>
          </p:cNvPicPr>
          <p:nvPr/>
        </p:nvPicPr>
        <p:blipFill>
          <a:blip r:embed="rId3"/>
          <a:stretch>
            <a:fillRect/>
          </a:stretch>
        </p:blipFill>
        <p:spPr>
          <a:xfrm>
            <a:off x="4534196" y="4263694"/>
            <a:ext cx="514758" cy="514758"/>
          </a:xfrm>
          <a:prstGeom prst="rect">
            <a:avLst/>
          </a:prstGeom>
        </p:spPr>
      </p:pic>
      <p:sp>
        <p:nvSpPr>
          <p:cNvPr id="4" name="Rectángulo 3"/>
          <p:cNvSpPr/>
          <p:nvPr/>
        </p:nvSpPr>
        <p:spPr>
          <a:xfrm>
            <a:off x="5610710" y="4634772"/>
            <a:ext cx="456920" cy="46069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800" b="1">
                <a:solidFill>
                  <a:schemeClr val="tx1"/>
                </a:solidFill>
              </a:rPr>
              <a:t>1</a:t>
            </a:r>
            <a:endParaRPr lang="es-ES_tradnl" sz="2800" b="1">
              <a:solidFill>
                <a:schemeClr val="tx1"/>
              </a:solidFill>
            </a:endParaRPr>
          </a:p>
        </p:txBody>
      </p:sp>
      <p:sp>
        <p:nvSpPr>
          <p:cNvPr id="28" name="Rectángulo 27"/>
          <p:cNvSpPr/>
          <p:nvPr/>
        </p:nvSpPr>
        <p:spPr>
          <a:xfrm>
            <a:off x="2487525" y="4643943"/>
            <a:ext cx="456920" cy="46069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800" b="1">
                <a:solidFill>
                  <a:schemeClr val="tx1"/>
                </a:solidFill>
              </a:rPr>
              <a:t>2</a:t>
            </a:r>
            <a:endParaRPr lang="es-ES_tradnl" sz="2800" b="1">
              <a:solidFill>
                <a:schemeClr val="tx1"/>
              </a:solidFill>
            </a:endParaRPr>
          </a:p>
        </p:txBody>
      </p:sp>
      <p:sp>
        <p:nvSpPr>
          <p:cNvPr id="6" name="Rectángulo 5"/>
          <p:cNvSpPr/>
          <p:nvPr/>
        </p:nvSpPr>
        <p:spPr>
          <a:xfrm>
            <a:off x="2831335" y="2919883"/>
            <a:ext cx="4871530" cy="523220"/>
          </a:xfrm>
          <a:prstGeom prst="rect">
            <a:avLst/>
          </a:prstGeom>
          <a:solidFill>
            <a:schemeClr val="accent2">
              <a:lumMod val="20000"/>
              <a:lumOff val="80000"/>
            </a:schemeClr>
          </a:solidFill>
          <a:ln w="28575">
            <a:solidFill>
              <a:srgbClr val="8C0A32"/>
            </a:solidFill>
            <a:prstDash val="sysDash"/>
          </a:ln>
        </p:spPr>
        <p:txBody>
          <a:bodyPr wrap="square">
            <a:spAutoFit/>
          </a:bodyPr>
          <a:lstStyle/>
          <a:p>
            <a:pPr marL="90488" lvl="1" algn="just" defTabSz="914400" eaLnBrk="0" fontAlgn="base" hangingPunct="0">
              <a:spcBef>
                <a:spcPct val="0"/>
              </a:spcBef>
              <a:spcAft>
                <a:spcPct val="0"/>
              </a:spcAft>
              <a:tabLst>
                <a:tab pos="2041525" algn="ctr"/>
              </a:tabLst>
            </a:pPr>
            <a:r>
              <a:rPr lang="en-GB" altLang="es-ES_tradnl" sz="1400">
                <a:solidFill>
                  <a:srgbClr val="000000"/>
                </a:solidFill>
                <a:latin typeface="Arial" panose="020B0604020202020204" pitchFamily="34" charset="0"/>
              </a:rPr>
              <a:t>If receiving the ball the player shall release the ball (1) to start his dribble before his second step (2) .</a:t>
            </a:r>
          </a:p>
        </p:txBody>
      </p:sp>
      <p:sp>
        <p:nvSpPr>
          <p:cNvPr id="11" name="Rectángulo 10"/>
          <p:cNvSpPr/>
          <p:nvPr/>
        </p:nvSpPr>
        <p:spPr>
          <a:xfrm>
            <a:off x="7564282" y="1044690"/>
            <a:ext cx="1222421" cy="461665"/>
          </a:xfrm>
          <a:prstGeom prst="rect">
            <a:avLst/>
          </a:prstGeom>
          <a:solidFill>
            <a:srgbClr val="00B050"/>
          </a:solidFill>
          <a:ln w="28575">
            <a:noFill/>
            <a:prstDash val="sysDash"/>
          </a:ln>
        </p:spPr>
        <p:txBody>
          <a:bodyPr wrap="square">
            <a:spAutoFit/>
          </a:bodyPr>
          <a:lstStyle/>
          <a:p>
            <a:r>
              <a:rPr lang="es-ES" sz="2400" b="1">
                <a:solidFill>
                  <a:schemeClr val="bg1"/>
                </a:solidFill>
                <a:latin typeface="Arial" panose="020B0604020202020204" pitchFamily="34" charset="0"/>
                <a:cs typeface="Arial" panose="020B0604020202020204" pitchFamily="34" charset="0"/>
              </a:rPr>
              <a:t>LEGAL </a:t>
            </a:r>
            <a:endParaRPr lang="es-ES_tradnl" sz="2400" b="1">
              <a:solidFill>
                <a:schemeClr val="bg1"/>
              </a:solidFill>
              <a:latin typeface="Arial" panose="020B0604020202020204" pitchFamily="34" charset="0"/>
              <a:cs typeface="Arial" panose="020B0604020202020204" pitchFamily="34" charset="0"/>
            </a:endParaRPr>
          </a:p>
        </p:txBody>
      </p:sp>
      <p:graphicFrame>
        <p:nvGraphicFramePr>
          <p:cNvPr id="12" name="Tabla 11"/>
          <p:cNvGraphicFramePr>
            <a:graphicFrameLocks noGrp="1"/>
          </p:cNvGraphicFramePr>
          <p:nvPr>
            <p:extLst>
              <p:ext uri="{D42A27DB-BD31-4B8C-83A1-F6EECF244321}">
                <p14:modId xmlns:p14="http://schemas.microsoft.com/office/powerpoint/2010/main" val="2503365038"/>
              </p:ext>
            </p:extLst>
          </p:nvPr>
        </p:nvGraphicFramePr>
        <p:xfrm>
          <a:off x="325649" y="1545013"/>
          <a:ext cx="7377216" cy="1280160"/>
        </p:xfrm>
        <a:graphic>
          <a:graphicData uri="http://schemas.openxmlformats.org/drawingml/2006/table">
            <a:tbl>
              <a:tblPr firstRow="1" bandRow="1">
                <a:tableStyleId>{5C22544A-7EE6-4342-B048-85BDC9FD1C3A}</a:tableStyleId>
              </a:tblPr>
              <a:tblGrid>
                <a:gridCol w="2507760">
                  <a:extLst>
                    <a:ext uri="{9D8B030D-6E8A-4147-A177-3AD203B41FA5}">
                      <a16:colId xmlns:a16="http://schemas.microsoft.com/office/drawing/2014/main" xmlns="" val="2527591348"/>
                    </a:ext>
                  </a:extLst>
                </a:gridCol>
                <a:gridCol w="4869456">
                  <a:extLst>
                    <a:ext uri="{9D8B030D-6E8A-4147-A177-3AD203B41FA5}">
                      <a16:colId xmlns:a16="http://schemas.microsoft.com/office/drawing/2014/main" xmlns="" val="1473037361"/>
                    </a:ext>
                  </a:extLst>
                </a:gridCol>
              </a:tblGrid>
              <a:tr h="558065">
                <a:tc>
                  <a:txBody>
                    <a:bodyPr/>
                    <a:lstStyle/>
                    <a:p>
                      <a:pPr algn="ctr"/>
                      <a:r>
                        <a:rPr lang="es-ES"/>
                        <a:t>1 ACTION</a:t>
                      </a:r>
                    </a:p>
                    <a:p>
                      <a:pPr algn="ctr"/>
                      <a:r>
                        <a:rPr lang="es-ES"/>
                        <a:t>0</a:t>
                      </a:r>
                      <a:r>
                        <a:rPr lang="es-ES" baseline="0"/>
                        <a:t> STEP</a:t>
                      </a:r>
                      <a:endParaRPr lang="es-ES_tradnl"/>
                    </a:p>
                  </a:txBody>
                  <a:tcPr>
                    <a:solidFill>
                      <a:srgbClr val="8C0A32"/>
                    </a:solidFill>
                  </a:tcPr>
                </a:tc>
                <a:tc>
                  <a:txBody>
                    <a:bodyPr/>
                    <a:lstStyle/>
                    <a:p>
                      <a:pPr algn="ctr"/>
                      <a:r>
                        <a:rPr lang="es-ES"/>
                        <a:t> 1 ACTIONS</a:t>
                      </a:r>
                    </a:p>
                    <a:p>
                      <a:pPr algn="ctr"/>
                      <a:r>
                        <a:rPr lang="es-ES"/>
                        <a:t>1 STEP</a:t>
                      </a:r>
                      <a:endParaRPr lang="es-ES_tradnl"/>
                    </a:p>
                  </a:txBody>
                  <a:tcPr>
                    <a:solidFill>
                      <a:srgbClr val="8C0A32"/>
                    </a:solidFill>
                  </a:tcPr>
                </a:tc>
                <a:extLst>
                  <a:ext uri="{0D108BD9-81ED-4DB2-BD59-A6C34878D82A}">
                    <a16:rowId xmlns:a16="http://schemas.microsoft.com/office/drawing/2014/main" xmlns="" val="3749171508"/>
                  </a:ext>
                </a:extLst>
              </a:tr>
              <a:tr h="49275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800" b="1" baseline="0"/>
                        <a:t>WHEN GAINING CONTROL THE  BALL </a:t>
                      </a:r>
                      <a:r>
                        <a:rPr lang="es-ES" sz="1800" b="1"/>
                        <a:t>  </a:t>
                      </a:r>
                      <a:endParaRPr lang="es-ES_tradnl" sz="1800" b="1"/>
                    </a:p>
                  </a:txBody>
                  <a:tcPr/>
                </a:tc>
                <a:tc>
                  <a:txBody>
                    <a:bodyPr/>
                    <a:lstStyle/>
                    <a:p>
                      <a:pPr algn="ctr"/>
                      <a:endParaRPr lang="es-ES_tradnl" b="1"/>
                    </a:p>
                  </a:txBody>
                  <a:tcPr/>
                </a:tc>
                <a:extLst>
                  <a:ext uri="{0D108BD9-81ED-4DB2-BD59-A6C34878D82A}">
                    <a16:rowId xmlns:a16="http://schemas.microsoft.com/office/drawing/2014/main" xmlns="" val="2282879190"/>
                  </a:ext>
                </a:extLst>
              </a:tr>
            </a:tbl>
          </a:graphicData>
        </a:graphic>
      </p:graphicFrame>
    </p:spTree>
    <p:extLst>
      <p:ext uri="{BB962C8B-B14F-4D97-AF65-F5344CB8AC3E}">
        <p14:creationId xmlns:p14="http://schemas.microsoft.com/office/powerpoint/2010/main" val="234355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532895" y="1657392"/>
          <a:ext cx="7902594" cy="1158240"/>
        </p:xfrm>
        <a:graphic>
          <a:graphicData uri="http://schemas.openxmlformats.org/drawingml/2006/table">
            <a:tbl>
              <a:tblPr firstRow="1" bandRow="1">
                <a:tableStyleId>{5C22544A-7EE6-4342-B048-85BDC9FD1C3A}</a:tableStyleId>
              </a:tblPr>
              <a:tblGrid>
                <a:gridCol w="2099227">
                  <a:extLst>
                    <a:ext uri="{9D8B030D-6E8A-4147-A177-3AD203B41FA5}">
                      <a16:colId xmlns:a16="http://schemas.microsoft.com/office/drawing/2014/main" xmlns="" val="2527591348"/>
                    </a:ext>
                  </a:extLst>
                </a:gridCol>
                <a:gridCol w="3117098">
                  <a:extLst>
                    <a:ext uri="{9D8B030D-6E8A-4147-A177-3AD203B41FA5}">
                      <a16:colId xmlns:a16="http://schemas.microsoft.com/office/drawing/2014/main" xmlns="" val="1473037361"/>
                    </a:ext>
                  </a:extLst>
                </a:gridCol>
                <a:gridCol w="2686269">
                  <a:extLst>
                    <a:ext uri="{9D8B030D-6E8A-4147-A177-3AD203B41FA5}">
                      <a16:colId xmlns:a16="http://schemas.microsoft.com/office/drawing/2014/main" xmlns="" val="369028240"/>
                    </a:ext>
                  </a:extLst>
                </a:gridCol>
              </a:tblGrid>
              <a:tr h="558065">
                <a:tc>
                  <a:txBody>
                    <a:bodyPr/>
                    <a:lstStyle/>
                    <a:p>
                      <a:pPr algn="ctr"/>
                      <a:r>
                        <a:rPr lang="es-ES"/>
                        <a:t>1 ACTION</a:t>
                      </a:r>
                    </a:p>
                    <a:p>
                      <a:pPr algn="ctr"/>
                      <a:r>
                        <a:rPr lang="es-ES"/>
                        <a:t>0</a:t>
                      </a:r>
                      <a:r>
                        <a:rPr lang="es-ES" baseline="0"/>
                        <a:t> STEP</a:t>
                      </a:r>
                      <a:endParaRPr lang="es-ES_tradnl"/>
                    </a:p>
                  </a:txBody>
                  <a:tcPr>
                    <a:solidFill>
                      <a:srgbClr val="8C0A32"/>
                    </a:solidFill>
                  </a:tcPr>
                </a:tc>
                <a:tc>
                  <a:txBody>
                    <a:bodyPr/>
                    <a:lstStyle/>
                    <a:p>
                      <a:pPr algn="ctr"/>
                      <a:r>
                        <a:rPr lang="es-ES"/>
                        <a:t>2 ACTIONS</a:t>
                      </a:r>
                    </a:p>
                    <a:p>
                      <a:pPr algn="ctr"/>
                      <a:r>
                        <a:rPr lang="es-ES"/>
                        <a:t>1 STEP</a:t>
                      </a:r>
                      <a:endParaRPr lang="es-ES_tradnl"/>
                    </a:p>
                  </a:txBody>
                  <a:tcPr>
                    <a:solidFill>
                      <a:srgbClr val="8C0A32"/>
                    </a:solidFill>
                  </a:tcPr>
                </a:tc>
                <a:tc>
                  <a:txBody>
                    <a:bodyPr/>
                    <a:lstStyle/>
                    <a:p>
                      <a:pPr algn="ctr"/>
                      <a:r>
                        <a:rPr lang="es-ES"/>
                        <a:t>3 ACTIONS</a:t>
                      </a:r>
                    </a:p>
                    <a:p>
                      <a:pPr algn="ctr"/>
                      <a:r>
                        <a:rPr lang="es-ES"/>
                        <a:t>2 STEP</a:t>
                      </a:r>
                      <a:endParaRPr lang="es-ES_tradnl"/>
                    </a:p>
                  </a:txBody>
                  <a:tcPr>
                    <a:solidFill>
                      <a:srgbClr val="8C0A32"/>
                    </a:solidFill>
                  </a:tcPr>
                </a:tc>
                <a:extLst>
                  <a:ext uri="{0D108BD9-81ED-4DB2-BD59-A6C34878D82A}">
                    <a16:rowId xmlns:a16="http://schemas.microsoft.com/office/drawing/2014/main" xmlns="" val="3749171508"/>
                  </a:ext>
                </a:extLst>
              </a:tr>
              <a:tr h="492751">
                <a:tc>
                  <a:txBody>
                    <a:bodyPr/>
                    <a:lstStyle/>
                    <a:p>
                      <a:pPr algn="ctr"/>
                      <a:r>
                        <a:rPr lang="es-ES" b="1"/>
                        <a:t>NO STOP </a:t>
                      </a:r>
                      <a:endParaRPr lang="es-ES_tradnl" b="1"/>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tLang="es-ES_tradnl" sz="1400">
                          <a:solidFill>
                            <a:schemeClr val="tx1"/>
                          </a:solidFill>
                          <a:latin typeface="Arial" panose="020B0604020202020204" pitchFamily="34" charset="0"/>
                        </a:rPr>
                        <a:t>If a player lands with one foot first he may only pivot using that foot.</a:t>
                      </a:r>
                    </a:p>
                  </a:txBody>
                  <a:tcPr/>
                </a:tc>
                <a:tc>
                  <a:txBody>
                    <a:bodyPr/>
                    <a:lstStyle/>
                    <a:p>
                      <a:endParaRPr lang="es-ES_tradnl" dirty="0"/>
                    </a:p>
                  </a:txBody>
                  <a:tcPr/>
                </a:tc>
                <a:extLst>
                  <a:ext uri="{0D108BD9-81ED-4DB2-BD59-A6C34878D82A}">
                    <a16:rowId xmlns:a16="http://schemas.microsoft.com/office/drawing/2014/main" xmlns="" val="2282879190"/>
                  </a:ext>
                </a:extLst>
              </a:tr>
            </a:tbl>
          </a:graphicData>
        </a:graphic>
      </p:graphicFrame>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3380" y="4499456"/>
            <a:ext cx="1254822" cy="679695"/>
          </a:xfrm>
          <a:prstGeom prst="rect">
            <a:avLst/>
          </a:prstGeom>
        </p:spPr>
      </p:pic>
      <p:pic>
        <p:nvPicPr>
          <p:cNvPr id="7" name="Imagen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055741">
            <a:off x="1443385" y="4878133"/>
            <a:ext cx="553529" cy="1162411"/>
          </a:xfrm>
          <a:prstGeom prst="rect">
            <a:avLst/>
          </a:prstGeom>
        </p:spPr>
      </p:pic>
      <p:pic>
        <p:nvPicPr>
          <p:cNvPr id="9" name="Imagen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94770" y="4951783"/>
            <a:ext cx="1454862" cy="770684"/>
          </a:xfrm>
          <a:prstGeom prst="rect">
            <a:avLst/>
          </a:prstGeom>
        </p:spPr>
      </p:pic>
      <p:cxnSp>
        <p:nvCxnSpPr>
          <p:cNvPr id="14" name="Conector recto 13"/>
          <p:cNvCxnSpPr>
            <a:cxnSpLocks/>
          </p:cNvCxnSpPr>
          <p:nvPr/>
        </p:nvCxnSpPr>
        <p:spPr>
          <a:xfrm>
            <a:off x="2627446" y="2848934"/>
            <a:ext cx="38230" cy="2917206"/>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pic>
        <p:nvPicPr>
          <p:cNvPr id="8" name="Imagen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V="1">
            <a:off x="3394770" y="3089990"/>
            <a:ext cx="1412473" cy="669067"/>
          </a:xfrm>
          <a:prstGeom prst="rect">
            <a:avLst/>
          </a:prstGeom>
        </p:spPr>
      </p:pic>
      <p:pic>
        <p:nvPicPr>
          <p:cNvPr id="11" name="Imagen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V="1">
            <a:off x="6507198" y="3460361"/>
            <a:ext cx="1463167" cy="806456"/>
          </a:xfrm>
          <a:prstGeom prst="rect">
            <a:avLst/>
          </a:prstGeom>
        </p:spPr>
      </p:pic>
      <p:pic>
        <p:nvPicPr>
          <p:cNvPr id="12" name="Imagen 11"/>
          <p:cNvPicPr>
            <a:picLocks noChangeAspect="1"/>
          </p:cNvPicPr>
          <p:nvPr/>
        </p:nvPicPr>
        <p:blipFill>
          <a:blip r:embed="rId8"/>
          <a:stretch>
            <a:fillRect/>
          </a:stretch>
        </p:blipFill>
        <p:spPr>
          <a:xfrm>
            <a:off x="6447326" y="4447032"/>
            <a:ext cx="1469263" cy="890093"/>
          </a:xfrm>
          <a:prstGeom prst="rect">
            <a:avLst/>
          </a:prstGeom>
        </p:spPr>
      </p:pic>
      <p:cxnSp>
        <p:nvCxnSpPr>
          <p:cNvPr id="22" name="Conector recto 21"/>
          <p:cNvCxnSpPr/>
          <p:nvPr/>
        </p:nvCxnSpPr>
        <p:spPr>
          <a:xfrm>
            <a:off x="702453" y="4371293"/>
            <a:ext cx="7593759" cy="0"/>
          </a:xfrm>
          <a:prstGeom prst="line">
            <a:avLst/>
          </a:prstGeom>
        </p:spPr>
        <p:style>
          <a:lnRef idx="2">
            <a:schemeClr val="accent1"/>
          </a:lnRef>
          <a:fillRef idx="0">
            <a:schemeClr val="accent1"/>
          </a:fillRef>
          <a:effectRef idx="1">
            <a:schemeClr val="accent1"/>
          </a:effectRef>
          <a:fontRef idx="minor">
            <a:schemeClr val="tx1"/>
          </a:fontRef>
        </p:style>
      </p:cxnSp>
      <p:pic>
        <p:nvPicPr>
          <p:cNvPr id="25" name="Imagen 24"/>
          <p:cNvPicPr>
            <a:picLocks noChangeAspect="1"/>
          </p:cNvPicPr>
          <p:nvPr/>
        </p:nvPicPr>
        <p:blipFill>
          <a:blip r:embed="rId9"/>
          <a:stretch>
            <a:fillRect/>
          </a:stretch>
        </p:blipFill>
        <p:spPr>
          <a:xfrm>
            <a:off x="1401899" y="4636464"/>
            <a:ext cx="335309" cy="335309"/>
          </a:xfrm>
          <a:prstGeom prst="rect">
            <a:avLst/>
          </a:prstGeom>
        </p:spPr>
      </p:pic>
      <p:pic>
        <p:nvPicPr>
          <p:cNvPr id="26" name="Imagen 25"/>
          <p:cNvPicPr>
            <a:picLocks noChangeAspect="1"/>
          </p:cNvPicPr>
          <p:nvPr/>
        </p:nvPicPr>
        <p:blipFill>
          <a:blip r:embed="rId9"/>
          <a:stretch>
            <a:fillRect/>
          </a:stretch>
        </p:blipFill>
        <p:spPr>
          <a:xfrm>
            <a:off x="1829442" y="5228460"/>
            <a:ext cx="335309" cy="335309"/>
          </a:xfrm>
          <a:prstGeom prst="rect">
            <a:avLst/>
          </a:prstGeom>
        </p:spPr>
      </p:pic>
      <p:sp>
        <p:nvSpPr>
          <p:cNvPr id="4" name="Elipse 3"/>
          <p:cNvSpPr/>
          <p:nvPr/>
        </p:nvSpPr>
        <p:spPr>
          <a:xfrm>
            <a:off x="7227873" y="3661339"/>
            <a:ext cx="447481" cy="413874"/>
          </a:xfrm>
          <a:prstGeom prst="ellipse">
            <a:avLst/>
          </a:prstGeom>
          <a:solidFill>
            <a:srgbClr val="EEA42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050" b="1"/>
              <a:t>2S</a:t>
            </a:r>
            <a:endParaRPr lang="es-ES_tradnl" sz="1050" b="1"/>
          </a:p>
        </p:txBody>
      </p:sp>
      <p:pic>
        <p:nvPicPr>
          <p:cNvPr id="32" name="Imagen 3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055741">
            <a:off x="1156316" y="3340491"/>
            <a:ext cx="553529" cy="1162411"/>
          </a:xfrm>
          <a:prstGeom prst="rect">
            <a:avLst/>
          </a:prstGeom>
        </p:spPr>
      </p:pic>
      <p:pic>
        <p:nvPicPr>
          <p:cNvPr id="33" name="Imagen 32"/>
          <p:cNvPicPr>
            <a:picLocks noChangeAspect="1"/>
          </p:cNvPicPr>
          <p:nvPr/>
        </p:nvPicPr>
        <p:blipFill>
          <a:blip r:embed="rId9"/>
          <a:stretch>
            <a:fillRect/>
          </a:stretch>
        </p:blipFill>
        <p:spPr>
          <a:xfrm>
            <a:off x="1497521" y="3705259"/>
            <a:ext cx="335309" cy="335309"/>
          </a:xfrm>
          <a:prstGeom prst="rect">
            <a:avLst/>
          </a:prstGeom>
        </p:spPr>
      </p:pic>
      <p:sp>
        <p:nvSpPr>
          <p:cNvPr id="34" name="Elipse 33"/>
          <p:cNvSpPr/>
          <p:nvPr/>
        </p:nvSpPr>
        <p:spPr>
          <a:xfrm>
            <a:off x="7176620" y="4636464"/>
            <a:ext cx="447481" cy="410350"/>
          </a:xfrm>
          <a:prstGeom prst="ellipse">
            <a:avLst/>
          </a:prstGeom>
          <a:solidFill>
            <a:srgbClr val="EEA42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050" b="1"/>
              <a:t>2S</a:t>
            </a:r>
            <a:endParaRPr lang="es-ES_tradnl" sz="1050" b="1"/>
          </a:p>
        </p:txBody>
      </p:sp>
      <p:sp>
        <p:nvSpPr>
          <p:cNvPr id="35" name="Elipse 34"/>
          <p:cNvSpPr/>
          <p:nvPr/>
        </p:nvSpPr>
        <p:spPr>
          <a:xfrm>
            <a:off x="4138821" y="3291851"/>
            <a:ext cx="451848" cy="353170"/>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050" b="1"/>
              <a:t>1S</a:t>
            </a:r>
            <a:endParaRPr lang="es-ES_tradnl" sz="1050" b="1"/>
          </a:p>
        </p:txBody>
      </p:sp>
      <p:sp>
        <p:nvSpPr>
          <p:cNvPr id="36" name="Elipse 35"/>
          <p:cNvSpPr/>
          <p:nvPr/>
        </p:nvSpPr>
        <p:spPr>
          <a:xfrm>
            <a:off x="4194401" y="5058871"/>
            <a:ext cx="447481" cy="413874"/>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050" b="1"/>
              <a:t>1S</a:t>
            </a:r>
            <a:endParaRPr lang="es-ES_tradnl" sz="1050" b="1"/>
          </a:p>
        </p:txBody>
      </p:sp>
      <p:sp>
        <p:nvSpPr>
          <p:cNvPr id="21" name="Rectángulo 9"/>
          <p:cNvSpPr/>
          <p:nvPr/>
        </p:nvSpPr>
        <p:spPr>
          <a:xfrm>
            <a:off x="390132" y="181666"/>
            <a:ext cx="8333901" cy="461665"/>
          </a:xfrm>
          <a:prstGeom prst="rect">
            <a:avLst/>
          </a:prstGeom>
        </p:spPr>
        <p:txBody>
          <a:bodyPr wrap="square">
            <a:spAutoFit/>
          </a:bodyPr>
          <a:lstStyle/>
          <a:p>
            <a:pPr algn="l"/>
            <a:r>
              <a:rPr lang="en-GB" sz="2400" dirty="0" smtClean="0">
                <a:solidFill>
                  <a:srgbClr val="FFFFFF"/>
                </a:solidFill>
                <a:latin typeface="Fiba" panose="02010500040101020104" pitchFamily="2" charset="0"/>
              </a:rPr>
              <a:t>START DIBLLING WHILE MOVING</a:t>
            </a:r>
            <a:endParaRPr lang="en-GB" sz="2400" dirty="0">
              <a:solidFill>
                <a:srgbClr val="FFFFFF"/>
              </a:solidFill>
              <a:latin typeface="Fiba" panose="02010500040101020104" pitchFamily="2" charset="0"/>
            </a:endParaRPr>
          </a:p>
        </p:txBody>
      </p:sp>
      <p:cxnSp>
        <p:nvCxnSpPr>
          <p:cNvPr id="23" name="Conector recto 22"/>
          <p:cNvCxnSpPr>
            <a:cxnSpLocks/>
          </p:cNvCxnSpPr>
          <p:nvPr/>
        </p:nvCxnSpPr>
        <p:spPr>
          <a:xfrm>
            <a:off x="5732633" y="2821378"/>
            <a:ext cx="46933" cy="3726005"/>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sp>
        <p:nvSpPr>
          <p:cNvPr id="27" name="Rectángulo 26"/>
          <p:cNvSpPr/>
          <p:nvPr/>
        </p:nvSpPr>
        <p:spPr>
          <a:xfrm>
            <a:off x="5954199" y="5644515"/>
            <a:ext cx="2892324" cy="954107"/>
          </a:xfrm>
          <a:prstGeom prst="rect">
            <a:avLst/>
          </a:prstGeom>
          <a:solidFill>
            <a:schemeClr val="accent2">
              <a:lumMod val="20000"/>
              <a:lumOff val="80000"/>
            </a:schemeClr>
          </a:solidFill>
          <a:ln w="28575">
            <a:solidFill>
              <a:srgbClr val="8C0A32"/>
            </a:solidFill>
            <a:prstDash val="sysDash"/>
          </a:ln>
        </p:spPr>
        <p:txBody>
          <a:bodyPr wrap="square">
            <a:spAutoFit/>
          </a:bodyPr>
          <a:lstStyle/>
          <a:p>
            <a:r>
              <a:rPr lang="en-GB" altLang="es-ES_tradnl" sz="1400">
                <a:latin typeface="Arial" panose="020B0604020202020204" pitchFamily="34" charset="0"/>
                <a:cs typeface="Arial" panose="020B0604020202020204" pitchFamily="34" charset="0"/>
              </a:rPr>
              <a:t>The second step occurs after the first step when the other foot touches the floor, or both feet touch the floor simultaneously</a:t>
            </a:r>
            <a:endParaRPr lang="es-ES_tradnl" sz="1400">
              <a:latin typeface="Arial" panose="020B0604020202020204" pitchFamily="34" charset="0"/>
              <a:cs typeface="Arial" panose="020B0604020202020204" pitchFamily="34" charset="0"/>
            </a:endParaRPr>
          </a:p>
        </p:txBody>
      </p:sp>
      <p:pic>
        <p:nvPicPr>
          <p:cNvPr id="24" name="Imagen 23"/>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5400000" flipH="1">
            <a:off x="1183315" y="2631065"/>
            <a:ext cx="510883" cy="1200573"/>
          </a:xfrm>
          <a:prstGeom prst="rect">
            <a:avLst/>
          </a:prstGeom>
        </p:spPr>
      </p:pic>
      <p:sp>
        <p:nvSpPr>
          <p:cNvPr id="29" name="Rectángulo 23"/>
          <p:cNvSpPr/>
          <p:nvPr/>
        </p:nvSpPr>
        <p:spPr>
          <a:xfrm>
            <a:off x="2768295" y="5884386"/>
            <a:ext cx="2889095" cy="738664"/>
          </a:xfrm>
          <a:prstGeom prst="rect">
            <a:avLst/>
          </a:prstGeom>
          <a:solidFill>
            <a:schemeClr val="accent2">
              <a:lumMod val="20000"/>
              <a:lumOff val="80000"/>
            </a:schemeClr>
          </a:solidFill>
          <a:ln w="28575">
            <a:solidFill>
              <a:srgbClr val="8C0A32"/>
            </a:solidFill>
            <a:prstDash val="sysDash"/>
          </a:ln>
        </p:spPr>
        <p:txBody>
          <a:bodyPr wrap="square">
            <a:spAutoFit/>
          </a:bodyPr>
          <a:lstStyle/>
          <a:p>
            <a:pPr marL="90488" lvl="1" algn="just" defTabSz="914400" eaLnBrk="0" fontAlgn="base" hangingPunct="0">
              <a:spcBef>
                <a:spcPct val="0"/>
              </a:spcBef>
              <a:spcAft>
                <a:spcPct val="0"/>
              </a:spcAft>
              <a:tabLst>
                <a:tab pos="2041525" algn="ctr"/>
              </a:tabLst>
            </a:pPr>
            <a:r>
              <a:rPr lang="en-GB" altLang="es-ES_tradnl" sz="1400" dirty="0">
                <a:solidFill>
                  <a:srgbClr val="000000"/>
                </a:solidFill>
                <a:latin typeface="Arial" panose="020B0604020202020204" pitchFamily="34" charset="0"/>
              </a:rPr>
              <a:t>The first step occurs when one foot or both feet, touch the floor </a:t>
            </a:r>
            <a:r>
              <a:rPr lang="en-GB" altLang="es-ES_tradnl" sz="1400" b="1" u="sng" dirty="0">
                <a:solidFill>
                  <a:srgbClr val="000000"/>
                </a:solidFill>
                <a:latin typeface="Arial" panose="020B0604020202020204" pitchFamily="34" charset="0"/>
              </a:rPr>
              <a:t>after</a:t>
            </a:r>
            <a:r>
              <a:rPr lang="en-GB" altLang="es-ES_tradnl" sz="1400" dirty="0">
                <a:solidFill>
                  <a:srgbClr val="000000"/>
                </a:solidFill>
                <a:latin typeface="Arial" panose="020B0604020202020204" pitchFamily="34" charset="0"/>
              </a:rPr>
              <a:t> gaining control of the ball.</a:t>
            </a:r>
            <a:r>
              <a:rPr lang="es-ES_tradnl" altLang="es-ES_tradnl" sz="1400" dirty="0">
                <a:solidFill>
                  <a:srgbClr val="000000"/>
                </a:solidFill>
                <a:latin typeface="Arial" panose="020B0604020202020204" pitchFamily="34" charset="0"/>
              </a:rPr>
              <a:t> </a:t>
            </a:r>
          </a:p>
        </p:txBody>
      </p:sp>
      <p:sp>
        <p:nvSpPr>
          <p:cNvPr id="30" name="Rectángulo 23"/>
          <p:cNvSpPr/>
          <p:nvPr/>
        </p:nvSpPr>
        <p:spPr>
          <a:xfrm>
            <a:off x="152259" y="5859958"/>
            <a:ext cx="2447901" cy="738664"/>
          </a:xfrm>
          <a:prstGeom prst="rect">
            <a:avLst/>
          </a:prstGeom>
          <a:solidFill>
            <a:schemeClr val="accent2">
              <a:lumMod val="20000"/>
              <a:lumOff val="80000"/>
            </a:schemeClr>
          </a:solidFill>
          <a:ln w="28575">
            <a:solidFill>
              <a:srgbClr val="8C0A32"/>
            </a:solidFill>
            <a:prstDash val="sysDash"/>
          </a:ln>
        </p:spPr>
        <p:txBody>
          <a:bodyPr wrap="square">
            <a:spAutoFit/>
          </a:bodyPr>
          <a:lstStyle/>
          <a:p>
            <a:pPr marL="90488" lvl="1" algn="just" defTabSz="914400" eaLnBrk="0" fontAlgn="base" hangingPunct="0">
              <a:spcBef>
                <a:spcPct val="0"/>
              </a:spcBef>
              <a:spcAft>
                <a:spcPct val="0"/>
              </a:spcAft>
              <a:tabLst>
                <a:tab pos="2041525" algn="ctr"/>
              </a:tabLst>
            </a:pPr>
            <a:endParaRPr lang="en-GB" altLang="es-ES_tradnl" sz="1400" dirty="0" smtClean="0">
              <a:solidFill>
                <a:srgbClr val="000000"/>
              </a:solidFill>
              <a:latin typeface="Arial" panose="020B0604020202020204" pitchFamily="34" charset="0"/>
            </a:endParaRPr>
          </a:p>
          <a:p>
            <a:pPr marL="90488" lvl="1" algn="just" defTabSz="914400" eaLnBrk="0" fontAlgn="base" hangingPunct="0">
              <a:spcBef>
                <a:spcPct val="0"/>
              </a:spcBef>
              <a:spcAft>
                <a:spcPct val="0"/>
              </a:spcAft>
              <a:tabLst>
                <a:tab pos="2041525" algn="ctr"/>
              </a:tabLst>
            </a:pPr>
            <a:r>
              <a:rPr lang="en-GB" altLang="es-ES_tradnl" sz="1400" dirty="0">
                <a:solidFill>
                  <a:srgbClr val="000000"/>
                </a:solidFill>
                <a:latin typeface="Arial" panose="020B0604020202020204" pitchFamily="34" charset="0"/>
              </a:rPr>
              <a:t>Gaining control of the ball.</a:t>
            </a:r>
          </a:p>
          <a:p>
            <a:pPr marL="90488" lvl="1" algn="just" defTabSz="914400" eaLnBrk="0" fontAlgn="base" hangingPunct="0">
              <a:spcBef>
                <a:spcPct val="0"/>
              </a:spcBef>
              <a:spcAft>
                <a:spcPct val="0"/>
              </a:spcAft>
              <a:tabLst>
                <a:tab pos="2041525" algn="ctr"/>
              </a:tabLst>
            </a:pPr>
            <a:r>
              <a:rPr lang="es-ES_tradnl" altLang="es-ES_tradnl" sz="1400" dirty="0" smtClean="0">
                <a:solidFill>
                  <a:srgbClr val="000000"/>
                </a:solidFill>
                <a:latin typeface="Arial" panose="020B0604020202020204" pitchFamily="34" charset="0"/>
              </a:rPr>
              <a:t> </a:t>
            </a:r>
            <a:endParaRPr lang="es-ES_tradnl" altLang="es-ES_tradnl" sz="1400" dirty="0">
              <a:solidFill>
                <a:srgbClr val="000000"/>
              </a:solidFill>
              <a:latin typeface="Arial" panose="020B0604020202020204" pitchFamily="34" charset="0"/>
            </a:endParaRPr>
          </a:p>
        </p:txBody>
      </p:sp>
      <p:sp>
        <p:nvSpPr>
          <p:cNvPr id="3" name="Tekstiruutu 2"/>
          <p:cNvSpPr txBox="1"/>
          <p:nvPr/>
        </p:nvSpPr>
        <p:spPr>
          <a:xfrm rot="5400000">
            <a:off x="3712507" y="4117485"/>
            <a:ext cx="3815624" cy="523220"/>
          </a:xfrm>
          <a:prstGeom prst="rect">
            <a:avLst/>
          </a:prstGeom>
          <a:noFill/>
        </p:spPr>
        <p:txBody>
          <a:bodyPr wrap="square" rtlCol="0">
            <a:spAutoFit/>
          </a:bodyPr>
          <a:lstStyle/>
          <a:p>
            <a:pPr algn="ctr"/>
            <a:r>
              <a:rPr lang="en-GB" sz="2800" b="1" smtClean="0">
                <a:solidFill>
                  <a:srgbClr val="FF0000"/>
                </a:solidFill>
                <a:latin typeface="Fiba" charset="0"/>
                <a:ea typeface="Fiba" charset="0"/>
                <a:cs typeface="Fiba" charset="0"/>
              </a:rPr>
              <a:t>RELEASE THE BALL</a:t>
            </a:r>
            <a:endParaRPr lang="en-GB" sz="2800" b="1">
              <a:solidFill>
                <a:srgbClr val="FF0000"/>
              </a:solidFill>
              <a:latin typeface="Fiba" charset="0"/>
              <a:ea typeface="Fiba" charset="0"/>
              <a:cs typeface="Fiba" charset="0"/>
            </a:endParaRPr>
          </a:p>
        </p:txBody>
      </p:sp>
    </p:spTree>
    <p:extLst>
      <p:ext uri="{BB962C8B-B14F-4D97-AF65-F5344CB8AC3E}">
        <p14:creationId xmlns:p14="http://schemas.microsoft.com/office/powerpoint/2010/main" val="20101457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Kuva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98801" y="4001739"/>
            <a:ext cx="1969140" cy="2439564"/>
          </a:xfrm>
          <a:prstGeom prst="rect">
            <a:avLst/>
          </a:prstGeom>
        </p:spPr>
      </p:pic>
      <p:pic>
        <p:nvPicPr>
          <p:cNvPr id="12" name="Kuva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0737" y="4007285"/>
            <a:ext cx="1959113" cy="2439564"/>
          </a:xfrm>
          <a:prstGeom prst="rect">
            <a:avLst/>
          </a:prstGeom>
        </p:spPr>
      </p:pic>
      <p:pic>
        <p:nvPicPr>
          <p:cNvPr id="2" name="Kuva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08828" y="1198159"/>
            <a:ext cx="1959113" cy="2439564"/>
          </a:xfrm>
          <a:prstGeom prst="rect">
            <a:avLst/>
          </a:prstGeom>
        </p:spPr>
      </p:pic>
      <p:sp>
        <p:nvSpPr>
          <p:cNvPr id="7" name="Elipse 6"/>
          <p:cNvSpPr/>
          <p:nvPr/>
        </p:nvSpPr>
        <p:spPr>
          <a:xfrm>
            <a:off x="1165518" y="5793599"/>
            <a:ext cx="549810" cy="428298"/>
          </a:xfrm>
          <a:prstGeom prst="ellipse">
            <a:avLst/>
          </a:prstGeom>
          <a:noFill/>
          <a:ln w="28575">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noFill/>
            </a:endParaRPr>
          </a:p>
        </p:txBody>
      </p:sp>
      <p:sp>
        <p:nvSpPr>
          <p:cNvPr id="8" name="Rectángulo: esquinas redondeadas 7"/>
          <p:cNvSpPr/>
          <p:nvPr/>
        </p:nvSpPr>
        <p:spPr>
          <a:xfrm>
            <a:off x="4928706" y="1198159"/>
            <a:ext cx="552450" cy="476250"/>
          </a:xfrm>
          <a:prstGeom prst="roundRect">
            <a:avLst/>
          </a:prstGeom>
          <a:solidFill>
            <a:srgbClr val="660C3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3200"/>
              <a:t>0</a:t>
            </a:r>
            <a:endParaRPr lang="es-ES_tradnl" sz="3200"/>
          </a:p>
        </p:txBody>
      </p:sp>
      <p:sp>
        <p:nvSpPr>
          <p:cNvPr id="9" name="Rectángulo: esquinas redondeadas 8"/>
          <p:cNvSpPr/>
          <p:nvPr/>
        </p:nvSpPr>
        <p:spPr>
          <a:xfrm>
            <a:off x="642134" y="3980975"/>
            <a:ext cx="552450" cy="476250"/>
          </a:xfrm>
          <a:prstGeom prst="roundRect">
            <a:avLst/>
          </a:prstGeom>
          <a:solidFill>
            <a:srgbClr val="660C3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3200"/>
              <a:t>1</a:t>
            </a:r>
            <a:endParaRPr lang="es-ES_tradnl" sz="3200"/>
          </a:p>
        </p:txBody>
      </p:sp>
      <p:sp>
        <p:nvSpPr>
          <p:cNvPr id="10" name="Rectángulo: esquinas redondeadas 9"/>
          <p:cNvSpPr/>
          <p:nvPr/>
        </p:nvSpPr>
        <p:spPr>
          <a:xfrm>
            <a:off x="4880226" y="4001739"/>
            <a:ext cx="552450" cy="476250"/>
          </a:xfrm>
          <a:prstGeom prst="roundRect">
            <a:avLst/>
          </a:prstGeom>
          <a:solidFill>
            <a:srgbClr val="660C3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3200"/>
              <a:t>2</a:t>
            </a:r>
            <a:endParaRPr lang="es-ES_tradnl" sz="3200"/>
          </a:p>
        </p:txBody>
      </p:sp>
      <p:sp>
        <p:nvSpPr>
          <p:cNvPr id="11" name="Rectángulo 9"/>
          <p:cNvSpPr/>
          <p:nvPr/>
        </p:nvSpPr>
        <p:spPr>
          <a:xfrm>
            <a:off x="325649" y="396622"/>
            <a:ext cx="8333901" cy="461665"/>
          </a:xfrm>
          <a:prstGeom prst="rect">
            <a:avLst/>
          </a:prstGeom>
        </p:spPr>
        <p:txBody>
          <a:bodyPr wrap="square">
            <a:spAutoFit/>
          </a:bodyPr>
          <a:lstStyle/>
          <a:p>
            <a:pPr algn="l"/>
            <a:r>
              <a:rPr lang="en-GB" sz="2400">
                <a:solidFill>
                  <a:srgbClr val="FFFFFF"/>
                </a:solidFill>
                <a:latin typeface="Fiba" panose="02010500040101020104" pitchFamily="2" charset="0"/>
              </a:rPr>
              <a:t>1 - START DRIBBLE  - MOVING</a:t>
            </a:r>
          </a:p>
        </p:txBody>
      </p:sp>
      <p:sp>
        <p:nvSpPr>
          <p:cNvPr id="13" name="Elipse 6"/>
          <p:cNvSpPr/>
          <p:nvPr/>
        </p:nvSpPr>
        <p:spPr>
          <a:xfrm>
            <a:off x="5481156" y="3233816"/>
            <a:ext cx="549810" cy="428298"/>
          </a:xfrm>
          <a:prstGeom prst="ellipse">
            <a:avLst/>
          </a:prstGeom>
          <a:noFill/>
          <a:ln w="28575">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noFill/>
            </a:endParaRPr>
          </a:p>
        </p:txBody>
      </p:sp>
      <p:sp>
        <p:nvSpPr>
          <p:cNvPr id="16" name="Elipse 5"/>
          <p:cNvSpPr/>
          <p:nvPr/>
        </p:nvSpPr>
        <p:spPr>
          <a:xfrm>
            <a:off x="6217834" y="5016039"/>
            <a:ext cx="669985" cy="629386"/>
          </a:xfrm>
          <a:prstGeom prst="ellipse">
            <a:avLst/>
          </a:prstGeom>
          <a:noFill/>
          <a:ln w="38100">
            <a:solidFill>
              <a:srgbClr val="FFFF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17" name="Kuva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0737" y="1210231"/>
            <a:ext cx="1959113" cy="2415420"/>
          </a:xfrm>
          <a:prstGeom prst="rect">
            <a:avLst/>
          </a:prstGeom>
        </p:spPr>
      </p:pic>
      <p:sp>
        <p:nvSpPr>
          <p:cNvPr id="15" name="Rectángulo 5"/>
          <p:cNvSpPr/>
          <p:nvPr/>
        </p:nvSpPr>
        <p:spPr>
          <a:xfrm>
            <a:off x="7008847" y="1271001"/>
            <a:ext cx="853005" cy="369332"/>
          </a:xfrm>
          <a:prstGeom prst="rect">
            <a:avLst/>
          </a:prstGeom>
          <a:solidFill>
            <a:schemeClr val="accent2">
              <a:lumMod val="20000"/>
              <a:lumOff val="80000"/>
            </a:schemeClr>
          </a:solidFill>
          <a:ln w="28575">
            <a:solidFill>
              <a:srgbClr val="8C0A32"/>
            </a:solidFill>
            <a:prstDash val="sysDash"/>
          </a:ln>
        </p:spPr>
        <p:txBody>
          <a:bodyPr wrap="square">
            <a:spAutoFit/>
          </a:bodyPr>
          <a:lstStyle/>
          <a:p>
            <a:pPr marL="176213" defTabSz="914400" eaLnBrk="0" fontAlgn="base" hangingPunct="0">
              <a:spcBef>
                <a:spcPct val="0"/>
              </a:spcBef>
              <a:spcAft>
                <a:spcPct val="0"/>
              </a:spcAft>
              <a:tabLst>
                <a:tab pos="2041525" algn="ctr"/>
              </a:tabLst>
            </a:pPr>
            <a:r>
              <a:rPr lang="en-GB" altLang="es-ES_tradnl" smtClean="0">
                <a:latin typeface="Fiba" charset="0"/>
                <a:ea typeface="Fiba" charset="0"/>
                <a:cs typeface="Fiba" charset="0"/>
              </a:rPr>
              <a:t>Left</a:t>
            </a:r>
            <a:endParaRPr lang="es-ES_tradnl" altLang="es-ES_tradnl" dirty="0">
              <a:latin typeface="Fiba" charset="0"/>
              <a:ea typeface="Fiba" charset="0"/>
              <a:cs typeface="Fiba" charset="0"/>
            </a:endParaRPr>
          </a:p>
        </p:txBody>
      </p:sp>
      <p:sp>
        <p:nvSpPr>
          <p:cNvPr id="18" name="Rectángulo 5"/>
          <p:cNvSpPr/>
          <p:nvPr/>
        </p:nvSpPr>
        <p:spPr>
          <a:xfrm>
            <a:off x="2738334" y="4087893"/>
            <a:ext cx="1190549" cy="646331"/>
          </a:xfrm>
          <a:prstGeom prst="rect">
            <a:avLst/>
          </a:prstGeom>
          <a:solidFill>
            <a:schemeClr val="accent2">
              <a:lumMod val="20000"/>
              <a:lumOff val="80000"/>
            </a:schemeClr>
          </a:solidFill>
          <a:ln w="28575">
            <a:solidFill>
              <a:srgbClr val="8C0A32"/>
            </a:solidFill>
            <a:prstDash val="sysDash"/>
          </a:ln>
        </p:spPr>
        <p:txBody>
          <a:bodyPr wrap="square">
            <a:spAutoFit/>
          </a:bodyPr>
          <a:lstStyle/>
          <a:p>
            <a:pPr marL="176213" defTabSz="914400" eaLnBrk="0" fontAlgn="base" hangingPunct="0">
              <a:spcBef>
                <a:spcPct val="0"/>
              </a:spcBef>
              <a:spcAft>
                <a:spcPct val="0"/>
              </a:spcAft>
              <a:tabLst>
                <a:tab pos="2041525" algn="ctr"/>
              </a:tabLst>
            </a:pPr>
            <a:r>
              <a:rPr lang="en-GB" altLang="es-ES_tradnl" dirty="0" smtClean="0">
                <a:latin typeface="Fiba" charset="0"/>
                <a:ea typeface="Fiba" charset="0"/>
                <a:cs typeface="Fiba" charset="0"/>
              </a:rPr>
              <a:t>RIGHT</a:t>
            </a:r>
          </a:p>
          <a:p>
            <a:pPr marL="176213" defTabSz="914400" eaLnBrk="0" fontAlgn="base" hangingPunct="0">
              <a:spcBef>
                <a:spcPct val="0"/>
              </a:spcBef>
              <a:spcAft>
                <a:spcPct val="0"/>
              </a:spcAft>
              <a:tabLst>
                <a:tab pos="2041525" algn="ctr"/>
              </a:tabLst>
            </a:pPr>
            <a:r>
              <a:rPr lang="en-GB" altLang="es-ES_tradnl" dirty="0" smtClean="0">
                <a:latin typeface="Fiba" charset="0"/>
                <a:ea typeface="Fiba" charset="0"/>
                <a:cs typeface="Fiba" charset="0"/>
              </a:rPr>
              <a:t>1</a:t>
            </a:r>
            <a:r>
              <a:rPr lang="en-GB" altLang="es-ES_tradnl" baseline="30000" dirty="0" smtClean="0">
                <a:latin typeface="Fiba" charset="0"/>
                <a:ea typeface="Fiba" charset="0"/>
                <a:cs typeface="Fiba" charset="0"/>
              </a:rPr>
              <a:t>st</a:t>
            </a:r>
            <a:r>
              <a:rPr lang="en-GB" altLang="es-ES_tradnl" dirty="0" smtClean="0">
                <a:latin typeface="Fiba" charset="0"/>
                <a:ea typeface="Fiba" charset="0"/>
                <a:cs typeface="Fiba" charset="0"/>
              </a:rPr>
              <a:t> step</a:t>
            </a:r>
            <a:endParaRPr lang="es-ES_tradnl" altLang="es-ES_tradnl" dirty="0">
              <a:latin typeface="Fiba" charset="0"/>
              <a:ea typeface="Fiba" charset="0"/>
              <a:cs typeface="Fiba" charset="0"/>
            </a:endParaRPr>
          </a:p>
        </p:txBody>
      </p:sp>
      <p:sp>
        <p:nvSpPr>
          <p:cNvPr id="19" name="Rectángulo 5"/>
          <p:cNvSpPr/>
          <p:nvPr/>
        </p:nvSpPr>
        <p:spPr>
          <a:xfrm>
            <a:off x="7068482" y="4001739"/>
            <a:ext cx="1697831" cy="923330"/>
          </a:xfrm>
          <a:prstGeom prst="rect">
            <a:avLst/>
          </a:prstGeom>
          <a:solidFill>
            <a:schemeClr val="accent2">
              <a:lumMod val="20000"/>
              <a:lumOff val="80000"/>
            </a:schemeClr>
          </a:solidFill>
          <a:ln w="28575">
            <a:solidFill>
              <a:srgbClr val="8C0A32"/>
            </a:solidFill>
            <a:prstDash val="sysDash"/>
          </a:ln>
        </p:spPr>
        <p:txBody>
          <a:bodyPr wrap="square">
            <a:spAutoFit/>
          </a:bodyPr>
          <a:lstStyle/>
          <a:p>
            <a:pPr marL="176213" defTabSz="914400" eaLnBrk="0" fontAlgn="base" hangingPunct="0">
              <a:spcBef>
                <a:spcPct val="0"/>
              </a:spcBef>
              <a:spcAft>
                <a:spcPct val="0"/>
              </a:spcAft>
              <a:tabLst>
                <a:tab pos="2041525" algn="ctr"/>
              </a:tabLst>
            </a:pPr>
            <a:r>
              <a:rPr lang="en-GB" altLang="es-ES_tradnl" dirty="0" smtClean="0">
                <a:latin typeface="Fiba" charset="0"/>
                <a:ea typeface="Fiba" charset="0"/>
                <a:cs typeface="Fiba" charset="0"/>
              </a:rPr>
              <a:t>Release the ball before 2</a:t>
            </a:r>
            <a:r>
              <a:rPr lang="en-GB" altLang="es-ES_tradnl" baseline="30000" dirty="0" smtClean="0">
                <a:latin typeface="Fiba" charset="0"/>
                <a:ea typeface="Fiba" charset="0"/>
                <a:cs typeface="Fiba" charset="0"/>
              </a:rPr>
              <a:t>nd</a:t>
            </a:r>
            <a:r>
              <a:rPr lang="en-GB" altLang="es-ES_tradnl" dirty="0" smtClean="0">
                <a:latin typeface="Fiba" charset="0"/>
                <a:ea typeface="Fiba" charset="0"/>
                <a:cs typeface="Fiba" charset="0"/>
              </a:rPr>
              <a:t> step</a:t>
            </a:r>
            <a:endParaRPr lang="es-ES_tradnl" altLang="es-ES_tradnl" dirty="0">
              <a:latin typeface="Fiba" charset="0"/>
              <a:ea typeface="Fiba" charset="0"/>
              <a:cs typeface="Fiba" charset="0"/>
            </a:endParaRPr>
          </a:p>
        </p:txBody>
      </p:sp>
    </p:spTree>
    <p:extLst>
      <p:ext uri="{BB962C8B-B14F-4D97-AF65-F5344CB8AC3E}">
        <p14:creationId xmlns:p14="http://schemas.microsoft.com/office/powerpoint/2010/main" val="1245701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n 4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V="1">
            <a:off x="3266147" y="3272169"/>
            <a:ext cx="1324522" cy="656469"/>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3101901401"/>
              </p:ext>
            </p:extLst>
          </p:nvPr>
        </p:nvGraphicFramePr>
        <p:xfrm>
          <a:off x="532895" y="1657392"/>
          <a:ext cx="7902594" cy="1158240"/>
        </p:xfrm>
        <a:graphic>
          <a:graphicData uri="http://schemas.openxmlformats.org/drawingml/2006/table">
            <a:tbl>
              <a:tblPr firstRow="1" bandRow="1">
                <a:tableStyleId>{5C22544A-7EE6-4342-B048-85BDC9FD1C3A}</a:tableStyleId>
              </a:tblPr>
              <a:tblGrid>
                <a:gridCol w="2099227">
                  <a:extLst>
                    <a:ext uri="{9D8B030D-6E8A-4147-A177-3AD203B41FA5}">
                      <a16:colId xmlns:a16="http://schemas.microsoft.com/office/drawing/2014/main" xmlns="" val="2527591348"/>
                    </a:ext>
                  </a:extLst>
                </a:gridCol>
                <a:gridCol w="3117098">
                  <a:extLst>
                    <a:ext uri="{9D8B030D-6E8A-4147-A177-3AD203B41FA5}">
                      <a16:colId xmlns:a16="http://schemas.microsoft.com/office/drawing/2014/main" xmlns="" val="1473037361"/>
                    </a:ext>
                  </a:extLst>
                </a:gridCol>
                <a:gridCol w="2686269">
                  <a:extLst>
                    <a:ext uri="{9D8B030D-6E8A-4147-A177-3AD203B41FA5}">
                      <a16:colId xmlns:a16="http://schemas.microsoft.com/office/drawing/2014/main" xmlns="" val="369028240"/>
                    </a:ext>
                  </a:extLst>
                </a:gridCol>
              </a:tblGrid>
              <a:tr h="558065">
                <a:tc>
                  <a:txBody>
                    <a:bodyPr/>
                    <a:lstStyle/>
                    <a:p>
                      <a:pPr algn="ctr"/>
                      <a:r>
                        <a:rPr lang="es-ES"/>
                        <a:t>1 ACTION</a:t>
                      </a:r>
                    </a:p>
                    <a:p>
                      <a:pPr algn="ctr"/>
                      <a:r>
                        <a:rPr lang="es-ES"/>
                        <a:t>0</a:t>
                      </a:r>
                      <a:r>
                        <a:rPr lang="es-ES" baseline="0"/>
                        <a:t> STEP</a:t>
                      </a:r>
                      <a:endParaRPr lang="es-ES_tradnl"/>
                    </a:p>
                  </a:txBody>
                  <a:tcPr>
                    <a:solidFill>
                      <a:srgbClr val="8C0A32"/>
                    </a:solidFill>
                  </a:tcPr>
                </a:tc>
                <a:tc>
                  <a:txBody>
                    <a:bodyPr/>
                    <a:lstStyle/>
                    <a:p>
                      <a:pPr algn="ctr"/>
                      <a:r>
                        <a:rPr lang="es-ES"/>
                        <a:t>2 ACTIONS</a:t>
                      </a:r>
                    </a:p>
                    <a:p>
                      <a:pPr algn="ctr"/>
                      <a:r>
                        <a:rPr lang="es-ES"/>
                        <a:t>1 STEP</a:t>
                      </a:r>
                      <a:endParaRPr lang="es-ES_tradnl"/>
                    </a:p>
                  </a:txBody>
                  <a:tcPr>
                    <a:solidFill>
                      <a:srgbClr val="8C0A32"/>
                    </a:solidFill>
                  </a:tcPr>
                </a:tc>
                <a:tc>
                  <a:txBody>
                    <a:bodyPr/>
                    <a:lstStyle/>
                    <a:p>
                      <a:pPr algn="ctr"/>
                      <a:r>
                        <a:rPr lang="es-ES"/>
                        <a:t>2 ACTIONS</a:t>
                      </a:r>
                    </a:p>
                    <a:p>
                      <a:pPr algn="ctr"/>
                      <a:r>
                        <a:rPr lang="es-ES"/>
                        <a:t>1 STEP</a:t>
                      </a:r>
                      <a:endParaRPr lang="es-ES_tradnl"/>
                    </a:p>
                  </a:txBody>
                  <a:tcPr>
                    <a:solidFill>
                      <a:srgbClr val="8C0A32"/>
                    </a:solidFill>
                  </a:tcPr>
                </a:tc>
                <a:extLst>
                  <a:ext uri="{0D108BD9-81ED-4DB2-BD59-A6C34878D82A}">
                    <a16:rowId xmlns:a16="http://schemas.microsoft.com/office/drawing/2014/main" xmlns="" val="3749171508"/>
                  </a:ext>
                </a:extLst>
              </a:tr>
              <a:tr h="492751">
                <a:tc>
                  <a:txBody>
                    <a:bodyPr/>
                    <a:lstStyle/>
                    <a:p>
                      <a:pPr algn="ctr"/>
                      <a:r>
                        <a:rPr lang="es-ES" b="1"/>
                        <a:t>NO STOP </a:t>
                      </a:r>
                      <a:endParaRPr lang="es-ES_tradnl" b="1"/>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tLang="es-ES_tradnl" sz="1400">
                          <a:solidFill>
                            <a:schemeClr val="tx1"/>
                          </a:solidFill>
                          <a:latin typeface="Arial" panose="020B0604020202020204" pitchFamily="34" charset="0"/>
                        </a:rPr>
                        <a:t>If a player lands with one foot first he may only pivot using that foot.</a:t>
                      </a:r>
                    </a:p>
                  </a:txBody>
                  <a:tcPr/>
                </a:tc>
                <a:tc>
                  <a:txBody>
                    <a:bodyPr/>
                    <a:lstStyle/>
                    <a:p>
                      <a:pPr algn="ctr"/>
                      <a:r>
                        <a:rPr lang="es-ES" sz="1800" b="1" kern="1200">
                          <a:solidFill>
                            <a:schemeClr val="dk1"/>
                          </a:solidFill>
                          <a:latin typeface="+mn-lt"/>
                          <a:ea typeface="+mn-ea"/>
                          <a:cs typeface="+mn-cs"/>
                        </a:rPr>
                        <a:t>FREE PIVOT FOOT</a:t>
                      </a:r>
                      <a:endParaRPr lang="es-ES_tradnl" sz="1800" b="1" kern="1200">
                        <a:solidFill>
                          <a:schemeClr val="dk1"/>
                        </a:solidFill>
                        <a:latin typeface="+mn-lt"/>
                        <a:ea typeface="+mn-ea"/>
                        <a:cs typeface="+mn-cs"/>
                      </a:endParaRPr>
                    </a:p>
                  </a:txBody>
                  <a:tcPr/>
                </a:tc>
                <a:extLst>
                  <a:ext uri="{0D108BD9-81ED-4DB2-BD59-A6C34878D82A}">
                    <a16:rowId xmlns:a16="http://schemas.microsoft.com/office/drawing/2014/main" xmlns="" val="2282879190"/>
                  </a:ext>
                </a:extLst>
              </a:tr>
            </a:tbl>
          </a:graphicData>
        </a:graphic>
      </p:graphicFrame>
      <p:pic>
        <p:nvPicPr>
          <p:cNvPr id="5" name="Imagen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0412" y="4598920"/>
            <a:ext cx="1158632" cy="627592"/>
          </a:xfrm>
          <a:prstGeom prst="rect">
            <a:avLst/>
          </a:prstGeom>
        </p:spPr>
      </p:pic>
      <p:pic>
        <p:nvPicPr>
          <p:cNvPr id="7" name="Imagen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055741">
            <a:off x="1443128" y="5016585"/>
            <a:ext cx="553529" cy="1162411"/>
          </a:xfrm>
          <a:prstGeom prst="rect">
            <a:avLst/>
          </a:prstGeom>
        </p:spPr>
      </p:pic>
      <p:cxnSp>
        <p:nvCxnSpPr>
          <p:cNvPr id="14" name="Conector recto 13"/>
          <p:cNvCxnSpPr>
            <a:cxnSpLocks/>
          </p:cNvCxnSpPr>
          <p:nvPr/>
        </p:nvCxnSpPr>
        <p:spPr>
          <a:xfrm>
            <a:off x="2627446" y="2848934"/>
            <a:ext cx="38230" cy="2917206"/>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cxnSp>
        <p:nvCxnSpPr>
          <p:cNvPr id="22" name="Conector recto 21"/>
          <p:cNvCxnSpPr/>
          <p:nvPr/>
        </p:nvCxnSpPr>
        <p:spPr>
          <a:xfrm>
            <a:off x="702453" y="4371293"/>
            <a:ext cx="7593759" cy="0"/>
          </a:xfrm>
          <a:prstGeom prst="line">
            <a:avLst/>
          </a:prstGeom>
        </p:spPr>
        <p:style>
          <a:lnRef idx="2">
            <a:schemeClr val="accent1"/>
          </a:lnRef>
          <a:fillRef idx="0">
            <a:schemeClr val="accent1"/>
          </a:fillRef>
          <a:effectRef idx="1">
            <a:schemeClr val="accent1"/>
          </a:effectRef>
          <a:fontRef idx="minor">
            <a:schemeClr val="tx1"/>
          </a:fontRef>
        </p:style>
      </p:cxnSp>
      <p:pic>
        <p:nvPicPr>
          <p:cNvPr id="25" name="Imagen 24"/>
          <p:cNvPicPr>
            <a:picLocks noChangeAspect="1"/>
          </p:cNvPicPr>
          <p:nvPr/>
        </p:nvPicPr>
        <p:blipFill>
          <a:blip r:embed="rId6"/>
          <a:stretch>
            <a:fillRect/>
          </a:stretch>
        </p:blipFill>
        <p:spPr>
          <a:xfrm>
            <a:off x="1478943" y="4671430"/>
            <a:ext cx="335309" cy="335309"/>
          </a:xfrm>
          <a:prstGeom prst="rect">
            <a:avLst/>
          </a:prstGeom>
        </p:spPr>
      </p:pic>
      <p:pic>
        <p:nvPicPr>
          <p:cNvPr id="26" name="Imagen 25"/>
          <p:cNvPicPr>
            <a:picLocks noChangeAspect="1"/>
          </p:cNvPicPr>
          <p:nvPr/>
        </p:nvPicPr>
        <p:blipFill>
          <a:blip r:embed="rId6"/>
          <a:stretch>
            <a:fillRect/>
          </a:stretch>
        </p:blipFill>
        <p:spPr>
          <a:xfrm>
            <a:off x="1822491" y="5335630"/>
            <a:ext cx="335309" cy="335309"/>
          </a:xfrm>
          <a:prstGeom prst="rect">
            <a:avLst/>
          </a:prstGeom>
        </p:spPr>
      </p:pic>
      <p:pic>
        <p:nvPicPr>
          <p:cNvPr id="32" name="Imagen 3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055741">
            <a:off x="1156316" y="3340491"/>
            <a:ext cx="553529" cy="1162411"/>
          </a:xfrm>
          <a:prstGeom prst="rect">
            <a:avLst/>
          </a:prstGeom>
        </p:spPr>
      </p:pic>
      <p:pic>
        <p:nvPicPr>
          <p:cNvPr id="33" name="Imagen 32"/>
          <p:cNvPicPr>
            <a:picLocks noChangeAspect="1"/>
          </p:cNvPicPr>
          <p:nvPr/>
        </p:nvPicPr>
        <p:blipFill>
          <a:blip r:embed="rId6"/>
          <a:stretch>
            <a:fillRect/>
          </a:stretch>
        </p:blipFill>
        <p:spPr>
          <a:xfrm>
            <a:off x="1497521" y="3705259"/>
            <a:ext cx="335309" cy="335309"/>
          </a:xfrm>
          <a:prstGeom prst="rect">
            <a:avLst/>
          </a:prstGeom>
        </p:spPr>
      </p:pic>
      <p:sp>
        <p:nvSpPr>
          <p:cNvPr id="21" name="Rectángulo 9"/>
          <p:cNvSpPr/>
          <p:nvPr/>
        </p:nvSpPr>
        <p:spPr>
          <a:xfrm>
            <a:off x="390132" y="181666"/>
            <a:ext cx="8333901" cy="830997"/>
          </a:xfrm>
          <a:prstGeom prst="rect">
            <a:avLst/>
          </a:prstGeom>
        </p:spPr>
        <p:txBody>
          <a:bodyPr wrap="square">
            <a:spAutoFit/>
          </a:bodyPr>
          <a:lstStyle/>
          <a:p>
            <a:pPr algn="l"/>
            <a:r>
              <a:rPr lang="en-GB" sz="2400">
                <a:solidFill>
                  <a:srgbClr val="FFFFFF"/>
                </a:solidFill>
                <a:latin typeface="Fiba" panose="02010500040101020104" pitchFamily="2" charset="0"/>
              </a:rPr>
              <a:t>2 - 5 GENERAL PRINCIPLE</a:t>
            </a:r>
          </a:p>
          <a:p>
            <a:pPr lvl="0" defTabSz="914400" fontAlgn="base">
              <a:spcBef>
                <a:spcPct val="0"/>
              </a:spcBef>
              <a:spcAft>
                <a:spcPct val="0"/>
              </a:spcAft>
              <a:defRPr/>
            </a:pPr>
            <a:r>
              <a:rPr lang="en-US" sz="2400">
                <a:solidFill>
                  <a:schemeClr val="bg1"/>
                </a:solidFill>
                <a:latin typeface="Fiba"/>
                <a:cs typeface="Fiba"/>
              </a:rPr>
              <a:t>1 STEP COMPLETION OF A DRIBBLE   </a:t>
            </a:r>
          </a:p>
        </p:txBody>
      </p:sp>
      <p:cxnSp>
        <p:nvCxnSpPr>
          <p:cNvPr id="23" name="Conector recto 22"/>
          <p:cNvCxnSpPr>
            <a:cxnSpLocks/>
          </p:cNvCxnSpPr>
          <p:nvPr/>
        </p:nvCxnSpPr>
        <p:spPr>
          <a:xfrm>
            <a:off x="5732633" y="2821378"/>
            <a:ext cx="46933" cy="3356069"/>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sp>
        <p:nvSpPr>
          <p:cNvPr id="24" name="Rectángulo 23"/>
          <p:cNvSpPr/>
          <p:nvPr/>
        </p:nvSpPr>
        <p:spPr>
          <a:xfrm>
            <a:off x="2668905" y="5884386"/>
            <a:ext cx="5595180" cy="523220"/>
          </a:xfrm>
          <a:prstGeom prst="rect">
            <a:avLst/>
          </a:prstGeom>
          <a:solidFill>
            <a:schemeClr val="accent2">
              <a:lumMod val="20000"/>
              <a:lumOff val="80000"/>
            </a:schemeClr>
          </a:solidFill>
          <a:ln w="28575">
            <a:solidFill>
              <a:srgbClr val="8C0A32"/>
            </a:solidFill>
            <a:prstDash val="sysDash"/>
          </a:ln>
        </p:spPr>
        <p:txBody>
          <a:bodyPr wrap="square">
            <a:spAutoFit/>
          </a:bodyPr>
          <a:lstStyle/>
          <a:p>
            <a:pPr marL="90488" lvl="1" algn="just" defTabSz="914400" eaLnBrk="0" fontAlgn="base" hangingPunct="0">
              <a:spcBef>
                <a:spcPct val="0"/>
              </a:spcBef>
              <a:spcAft>
                <a:spcPct val="0"/>
              </a:spcAft>
              <a:tabLst>
                <a:tab pos="2041525" algn="ctr"/>
              </a:tabLst>
            </a:pPr>
            <a:r>
              <a:rPr lang="en-GB" altLang="es-ES_tradnl" sz="1400" dirty="0">
                <a:solidFill>
                  <a:srgbClr val="000000"/>
                </a:solidFill>
                <a:latin typeface="Arial" panose="020B0604020202020204" pitchFamily="34" charset="0"/>
              </a:rPr>
              <a:t>The first step occurs when one foot or both feet, touch the floor </a:t>
            </a:r>
            <a:r>
              <a:rPr lang="en-GB" altLang="es-ES_tradnl" sz="1400" b="1" u="sng" dirty="0">
                <a:solidFill>
                  <a:srgbClr val="000000"/>
                </a:solidFill>
                <a:latin typeface="Arial" panose="020B0604020202020204" pitchFamily="34" charset="0"/>
              </a:rPr>
              <a:t>after</a:t>
            </a:r>
            <a:r>
              <a:rPr lang="en-GB" altLang="es-ES_tradnl" sz="1400" dirty="0">
                <a:solidFill>
                  <a:srgbClr val="000000"/>
                </a:solidFill>
                <a:latin typeface="Arial" panose="020B0604020202020204" pitchFamily="34" charset="0"/>
              </a:rPr>
              <a:t> gaining control of the ball.</a:t>
            </a:r>
            <a:r>
              <a:rPr lang="es-ES_tradnl" altLang="es-ES_tradnl" sz="1400" dirty="0">
                <a:solidFill>
                  <a:srgbClr val="000000"/>
                </a:solidFill>
                <a:latin typeface="Arial" panose="020B0604020202020204" pitchFamily="34" charset="0"/>
              </a:rPr>
              <a:t> </a:t>
            </a:r>
          </a:p>
        </p:txBody>
      </p:sp>
      <p:sp>
        <p:nvSpPr>
          <p:cNvPr id="28" name="Rectángulo 27"/>
          <p:cNvSpPr/>
          <p:nvPr/>
        </p:nvSpPr>
        <p:spPr>
          <a:xfrm>
            <a:off x="7564282" y="1044690"/>
            <a:ext cx="1222421" cy="461665"/>
          </a:xfrm>
          <a:prstGeom prst="rect">
            <a:avLst/>
          </a:prstGeom>
          <a:solidFill>
            <a:srgbClr val="00B050"/>
          </a:solidFill>
          <a:ln w="28575">
            <a:noFill/>
            <a:prstDash val="sysDash"/>
          </a:ln>
        </p:spPr>
        <p:txBody>
          <a:bodyPr wrap="square">
            <a:spAutoFit/>
          </a:bodyPr>
          <a:lstStyle/>
          <a:p>
            <a:r>
              <a:rPr lang="es-ES" sz="2400" b="1">
                <a:solidFill>
                  <a:schemeClr val="bg1"/>
                </a:solidFill>
                <a:latin typeface="Arial" panose="020B0604020202020204" pitchFamily="34" charset="0"/>
                <a:cs typeface="Arial" panose="020B0604020202020204" pitchFamily="34" charset="0"/>
              </a:rPr>
              <a:t>LEGAL </a:t>
            </a:r>
            <a:endParaRPr lang="es-ES_tradnl" sz="2400" b="1">
              <a:solidFill>
                <a:schemeClr val="bg1"/>
              </a:solidFill>
              <a:latin typeface="Arial" panose="020B0604020202020204" pitchFamily="34" charset="0"/>
              <a:cs typeface="Arial" panose="020B0604020202020204" pitchFamily="34" charset="0"/>
            </a:endParaRPr>
          </a:p>
        </p:txBody>
      </p:sp>
      <p:pic>
        <p:nvPicPr>
          <p:cNvPr id="39" name="Imagen 3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60819" y="4677861"/>
            <a:ext cx="1412473" cy="748229"/>
          </a:xfrm>
          <a:prstGeom prst="rect">
            <a:avLst/>
          </a:prstGeom>
        </p:spPr>
      </p:pic>
      <p:pic>
        <p:nvPicPr>
          <p:cNvPr id="40" name="Imagen 39"/>
          <p:cNvPicPr>
            <a:picLocks noChangeAspect="1"/>
          </p:cNvPicPr>
          <p:nvPr/>
        </p:nvPicPr>
        <p:blipFill>
          <a:blip r:embed="rId8"/>
          <a:stretch>
            <a:fillRect/>
          </a:stretch>
        </p:blipFill>
        <p:spPr>
          <a:xfrm>
            <a:off x="3984071" y="3460361"/>
            <a:ext cx="420660" cy="365792"/>
          </a:xfrm>
          <a:prstGeom prst="rect">
            <a:avLst/>
          </a:prstGeom>
        </p:spPr>
      </p:pic>
      <p:pic>
        <p:nvPicPr>
          <p:cNvPr id="42" name="Imagen 41"/>
          <p:cNvPicPr>
            <a:picLocks noChangeAspect="1"/>
          </p:cNvPicPr>
          <p:nvPr/>
        </p:nvPicPr>
        <p:blipFill>
          <a:blip r:embed="rId8"/>
          <a:stretch>
            <a:fillRect/>
          </a:stretch>
        </p:blipFill>
        <p:spPr>
          <a:xfrm>
            <a:off x="4029947" y="4846481"/>
            <a:ext cx="420660" cy="365792"/>
          </a:xfrm>
          <a:prstGeom prst="rect">
            <a:avLst/>
          </a:prstGeom>
        </p:spPr>
      </p:pic>
      <p:pic>
        <p:nvPicPr>
          <p:cNvPr id="43" name="Imagen 4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V="1">
            <a:off x="6540892" y="2859606"/>
            <a:ext cx="1324522" cy="656469"/>
          </a:xfrm>
          <a:prstGeom prst="rect">
            <a:avLst/>
          </a:prstGeom>
        </p:spPr>
      </p:pic>
      <p:pic>
        <p:nvPicPr>
          <p:cNvPr id="46" name="Imagen 4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583243" y="3516075"/>
            <a:ext cx="1301113" cy="711386"/>
          </a:xfrm>
          <a:prstGeom prst="rect">
            <a:avLst/>
          </a:prstGeom>
        </p:spPr>
      </p:pic>
      <p:pic>
        <p:nvPicPr>
          <p:cNvPr id="47" name="Imagen 46"/>
          <p:cNvPicPr>
            <a:picLocks noChangeAspect="1"/>
          </p:cNvPicPr>
          <p:nvPr/>
        </p:nvPicPr>
        <p:blipFill>
          <a:blip r:embed="rId8"/>
          <a:stretch>
            <a:fillRect/>
          </a:stretch>
        </p:blipFill>
        <p:spPr>
          <a:xfrm>
            <a:off x="7243895" y="3061426"/>
            <a:ext cx="420660" cy="365792"/>
          </a:xfrm>
          <a:prstGeom prst="rect">
            <a:avLst/>
          </a:prstGeom>
        </p:spPr>
      </p:pic>
      <p:pic>
        <p:nvPicPr>
          <p:cNvPr id="48" name="Imagen 47"/>
          <p:cNvPicPr>
            <a:picLocks noChangeAspect="1"/>
          </p:cNvPicPr>
          <p:nvPr/>
        </p:nvPicPr>
        <p:blipFill>
          <a:blip r:embed="rId8"/>
          <a:stretch>
            <a:fillRect/>
          </a:stretch>
        </p:blipFill>
        <p:spPr>
          <a:xfrm>
            <a:off x="7242800" y="3646121"/>
            <a:ext cx="420660" cy="365792"/>
          </a:xfrm>
          <a:prstGeom prst="rect">
            <a:avLst/>
          </a:prstGeom>
        </p:spPr>
      </p:pic>
      <p:pic>
        <p:nvPicPr>
          <p:cNvPr id="27" name="Imagen 26"/>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5400000" flipH="1">
            <a:off x="1181512" y="2636803"/>
            <a:ext cx="503135" cy="1182364"/>
          </a:xfrm>
          <a:prstGeom prst="rect">
            <a:avLst/>
          </a:prstGeom>
        </p:spPr>
      </p:pic>
      <p:pic>
        <p:nvPicPr>
          <p:cNvPr id="31" name="Gráfico 30" descr="Flecha lineal: curva con sentido de las agujas del reloj"/>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rot="6603438">
            <a:off x="2544838" y="1856178"/>
            <a:ext cx="1084614" cy="2562476"/>
          </a:xfrm>
          <a:prstGeom prst="rect">
            <a:avLst/>
          </a:prstGeom>
        </p:spPr>
      </p:pic>
      <p:pic>
        <p:nvPicPr>
          <p:cNvPr id="34" name="Gráfico 33" descr="Flecha lineal: curva con sentido de las agujas del reloj"/>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rot="6603438">
            <a:off x="2520865" y="3406861"/>
            <a:ext cx="1084614" cy="2562476"/>
          </a:xfrm>
          <a:prstGeom prst="rect">
            <a:avLst/>
          </a:prstGeom>
        </p:spPr>
      </p:pic>
      <p:pic>
        <p:nvPicPr>
          <p:cNvPr id="4" name="Imagen 3"/>
          <p:cNvPicPr>
            <a:picLocks noChangeAspect="1"/>
          </p:cNvPicPr>
          <p:nvPr/>
        </p:nvPicPr>
        <p:blipFill>
          <a:blip r:embed="rId13"/>
          <a:stretch>
            <a:fillRect/>
          </a:stretch>
        </p:blipFill>
        <p:spPr>
          <a:xfrm>
            <a:off x="1431387" y="3172394"/>
            <a:ext cx="5590517" cy="1548518"/>
          </a:xfrm>
          <a:prstGeom prst="rect">
            <a:avLst/>
          </a:prstGeom>
        </p:spPr>
      </p:pic>
      <p:sp>
        <p:nvSpPr>
          <p:cNvPr id="30" name="CuadroTexto 29"/>
          <p:cNvSpPr txBox="1"/>
          <p:nvPr/>
        </p:nvSpPr>
        <p:spPr>
          <a:xfrm>
            <a:off x="5406488" y="3134830"/>
            <a:ext cx="805469" cy="584775"/>
          </a:xfrm>
          <a:prstGeom prst="rect">
            <a:avLst/>
          </a:prstGeom>
          <a:noFill/>
        </p:spPr>
        <p:txBody>
          <a:bodyPr wrap="square" rtlCol="0">
            <a:spAutoFit/>
          </a:bodyPr>
          <a:lstStyle/>
          <a:p>
            <a:r>
              <a:rPr lang="es-ES" sz="3200" b="1" dirty="0">
                <a:solidFill>
                  <a:srgbClr val="FF0000"/>
                </a:solidFill>
              </a:rPr>
              <a:t>OR</a:t>
            </a:r>
            <a:endParaRPr lang="es-ES_tradnl" sz="3200" b="1" dirty="0">
              <a:solidFill>
                <a:srgbClr val="FF0000"/>
              </a:solidFill>
            </a:endParaRPr>
          </a:p>
        </p:txBody>
      </p:sp>
    </p:spTree>
    <p:extLst>
      <p:ext uri="{BB962C8B-B14F-4D97-AF65-F5344CB8AC3E}">
        <p14:creationId xmlns:p14="http://schemas.microsoft.com/office/powerpoint/2010/main" val="19479483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en-GB" sz="3200" smtClean="0">
                <a:latin typeface="Fiba" charset="0"/>
                <a:ea typeface="Fiba" charset="0"/>
                <a:cs typeface="Fiba" charset="0"/>
              </a:rPr>
              <a:t>NOTE</a:t>
            </a:r>
            <a:endParaRPr lang="en-GB" sz="3200" dirty="0">
              <a:latin typeface="Fiba" charset="0"/>
              <a:ea typeface="Fiba" charset="0"/>
              <a:cs typeface="Fiba" charset="0"/>
            </a:endParaRPr>
          </a:p>
        </p:txBody>
      </p:sp>
      <p:sp>
        <p:nvSpPr>
          <p:cNvPr id="3" name="Sisällön paikkamerkki 2"/>
          <p:cNvSpPr>
            <a:spLocks noGrp="1"/>
          </p:cNvSpPr>
          <p:nvPr>
            <p:ph idx="1"/>
          </p:nvPr>
        </p:nvSpPr>
        <p:spPr>
          <a:xfrm>
            <a:off x="457200" y="1861457"/>
            <a:ext cx="8229600" cy="4525963"/>
          </a:xfrm>
        </p:spPr>
        <p:txBody>
          <a:bodyPr>
            <a:normAutofit fontScale="92500" lnSpcReduction="10000"/>
          </a:bodyPr>
          <a:lstStyle/>
          <a:p>
            <a:r>
              <a:rPr lang="en-GB" sz="2800" i="1" dirty="0" smtClean="0">
                <a:latin typeface="Univers 57 Condensed" charset="0"/>
                <a:ea typeface="Univers 57 Condensed" charset="0"/>
                <a:cs typeface="Univers 57 Condensed" charset="0"/>
              </a:rPr>
              <a:t>This material is created by FIBA Referee Department and should not be edited unless using so called ”open template” without FIBA logo</a:t>
            </a:r>
            <a:r>
              <a:rPr lang="en-GB" sz="2800" i="1" smtClean="0">
                <a:latin typeface="Univers 57 Condensed" charset="0"/>
                <a:ea typeface="Univers 57 Condensed" charset="0"/>
                <a:cs typeface="Univers 57 Condensed" charset="0"/>
              </a:rPr>
              <a:t>. </a:t>
            </a:r>
          </a:p>
          <a:p>
            <a:r>
              <a:rPr lang="en-GB" sz="2800" i="1" smtClean="0">
                <a:latin typeface="Univers 57 Condensed" charset="0"/>
                <a:ea typeface="Univers 57 Condensed" charset="0"/>
                <a:cs typeface="Univers 57 Condensed" charset="0"/>
              </a:rPr>
              <a:t>See </a:t>
            </a:r>
            <a:r>
              <a:rPr lang="en-GB" sz="2800" i="1" dirty="0" smtClean="0">
                <a:latin typeface="Univers 57 Condensed" charset="0"/>
                <a:ea typeface="Univers 57 Condensed" charset="0"/>
                <a:cs typeface="Univers 57 Condensed" charset="0"/>
              </a:rPr>
              <a:t>document “</a:t>
            </a:r>
            <a:r>
              <a:rPr lang="en-GB" sz="2800" i="1" dirty="0" err="1" smtClean="0">
                <a:latin typeface="Univers 57 Condensed" charset="0"/>
                <a:ea typeface="Univers 57 Condensed" charset="0"/>
                <a:cs typeface="Univers 57 Condensed" charset="0"/>
              </a:rPr>
              <a:t>FIBA_Powerpoint_Presentations</a:t>
            </a:r>
            <a:r>
              <a:rPr lang="en-GB" sz="2800" i="1" dirty="0" smtClean="0">
                <a:latin typeface="Univers 57 Condensed" charset="0"/>
                <a:ea typeface="Univers 57 Condensed" charset="0"/>
                <a:cs typeface="Univers 57 Condensed" charset="0"/>
              </a:rPr>
              <a:t>” for details.</a:t>
            </a:r>
          </a:p>
          <a:p>
            <a:endParaRPr lang="en-GB" sz="2800" i="1" dirty="0" smtClean="0">
              <a:latin typeface="Univers 57 Condensed" charset="0"/>
              <a:ea typeface="Univers 57 Condensed" charset="0"/>
              <a:cs typeface="Univers 57 Condensed" charset="0"/>
            </a:endParaRPr>
          </a:p>
          <a:p>
            <a:r>
              <a:rPr lang="en-GB" sz="2800" i="1" dirty="0" smtClean="0">
                <a:latin typeface="Univers 57 Condensed" charset="0"/>
                <a:ea typeface="Univers 57 Condensed" charset="0"/>
                <a:cs typeface="Univers 57 Condensed" charset="0"/>
              </a:rPr>
              <a:t>If you identify an error or a discrepancy in this material, please notify the FIBA Referee Department at </a:t>
            </a:r>
            <a:r>
              <a:rPr lang="en-GB" sz="2800" b="1" i="1" u="sng" dirty="0" err="1" smtClean="0">
                <a:latin typeface="Univers 57 Condensed" charset="0"/>
                <a:ea typeface="Univers 57 Condensed" charset="0"/>
                <a:cs typeface="Univers 57 Condensed" charset="0"/>
              </a:rPr>
              <a:t>refereeing@fiba.com</a:t>
            </a:r>
            <a:r>
              <a:rPr lang="en-GB" sz="2800" b="1" i="1" u="sng" dirty="0" smtClean="0">
                <a:latin typeface="Univers 57 Condensed" charset="0"/>
                <a:ea typeface="Univers 57 Condensed" charset="0"/>
                <a:cs typeface="Univers 57 Condensed" charset="0"/>
              </a:rPr>
              <a:t>. </a:t>
            </a:r>
          </a:p>
          <a:p>
            <a:endParaRPr lang="en-GB" sz="2800" i="1" dirty="0">
              <a:latin typeface="Univers 57 Condensed" charset="0"/>
              <a:ea typeface="Univers 57 Condensed" charset="0"/>
              <a:cs typeface="Univers 57 Condensed" charset="0"/>
            </a:endParaRPr>
          </a:p>
          <a:p>
            <a:pPr marL="0" indent="0" algn="ctr">
              <a:buNone/>
            </a:pPr>
            <a:r>
              <a:rPr lang="en-GB" sz="2800" i="1" dirty="0" smtClean="0">
                <a:latin typeface="Univers 57 Condensed" charset="0"/>
                <a:ea typeface="Univers 57 Condensed" charset="0"/>
                <a:cs typeface="Univers 57 Condensed" charset="0"/>
              </a:rPr>
              <a:t>FIBA Referee Department</a:t>
            </a:r>
            <a:endParaRPr lang="en-GB" sz="2800" i="1" dirty="0">
              <a:latin typeface="Univers 57 Condensed" charset="0"/>
              <a:ea typeface="Univers 57 Condensed" charset="0"/>
              <a:cs typeface="Univers 57 Condensed" charset="0"/>
            </a:endParaRPr>
          </a:p>
        </p:txBody>
      </p:sp>
    </p:spTree>
    <p:extLst>
      <p:ext uri="{BB962C8B-B14F-4D97-AF65-F5344CB8AC3E}">
        <p14:creationId xmlns:p14="http://schemas.microsoft.com/office/powerpoint/2010/main" val="1678525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797387744"/>
              </p:ext>
            </p:extLst>
          </p:nvPr>
        </p:nvGraphicFramePr>
        <p:xfrm>
          <a:off x="532895" y="1657392"/>
          <a:ext cx="7902594" cy="1158240"/>
        </p:xfrm>
        <a:graphic>
          <a:graphicData uri="http://schemas.openxmlformats.org/drawingml/2006/table">
            <a:tbl>
              <a:tblPr firstRow="1" bandRow="1">
                <a:tableStyleId>{5C22544A-7EE6-4342-B048-85BDC9FD1C3A}</a:tableStyleId>
              </a:tblPr>
              <a:tblGrid>
                <a:gridCol w="2099227">
                  <a:extLst>
                    <a:ext uri="{9D8B030D-6E8A-4147-A177-3AD203B41FA5}">
                      <a16:colId xmlns:a16="http://schemas.microsoft.com/office/drawing/2014/main" xmlns="" val="2527591348"/>
                    </a:ext>
                  </a:extLst>
                </a:gridCol>
                <a:gridCol w="3117098">
                  <a:extLst>
                    <a:ext uri="{9D8B030D-6E8A-4147-A177-3AD203B41FA5}">
                      <a16:colId xmlns:a16="http://schemas.microsoft.com/office/drawing/2014/main" xmlns="" val="1473037361"/>
                    </a:ext>
                  </a:extLst>
                </a:gridCol>
                <a:gridCol w="2686269">
                  <a:extLst>
                    <a:ext uri="{9D8B030D-6E8A-4147-A177-3AD203B41FA5}">
                      <a16:colId xmlns:a16="http://schemas.microsoft.com/office/drawing/2014/main" xmlns="" val="369028240"/>
                    </a:ext>
                  </a:extLst>
                </a:gridCol>
              </a:tblGrid>
              <a:tr h="558065">
                <a:tc>
                  <a:txBody>
                    <a:bodyPr/>
                    <a:lstStyle/>
                    <a:p>
                      <a:pPr algn="ctr"/>
                      <a:r>
                        <a:rPr lang="es-ES"/>
                        <a:t>1 ACTION</a:t>
                      </a:r>
                    </a:p>
                    <a:p>
                      <a:pPr algn="ctr"/>
                      <a:r>
                        <a:rPr lang="es-ES"/>
                        <a:t>0</a:t>
                      </a:r>
                      <a:r>
                        <a:rPr lang="es-ES" baseline="0"/>
                        <a:t> STEP</a:t>
                      </a:r>
                      <a:endParaRPr lang="es-ES_tradnl"/>
                    </a:p>
                  </a:txBody>
                  <a:tcPr>
                    <a:solidFill>
                      <a:srgbClr val="8C0A32"/>
                    </a:solidFill>
                  </a:tcPr>
                </a:tc>
                <a:tc>
                  <a:txBody>
                    <a:bodyPr/>
                    <a:lstStyle/>
                    <a:p>
                      <a:pPr algn="ctr"/>
                      <a:r>
                        <a:rPr lang="es-ES"/>
                        <a:t>2 ACTIONS</a:t>
                      </a:r>
                    </a:p>
                    <a:p>
                      <a:pPr algn="ctr"/>
                      <a:r>
                        <a:rPr lang="es-ES"/>
                        <a:t>1 STEP</a:t>
                      </a:r>
                      <a:endParaRPr lang="es-ES_tradnl"/>
                    </a:p>
                  </a:txBody>
                  <a:tcPr>
                    <a:solidFill>
                      <a:srgbClr val="8C0A32"/>
                    </a:solidFill>
                  </a:tcPr>
                </a:tc>
                <a:tc>
                  <a:txBody>
                    <a:bodyPr/>
                    <a:lstStyle/>
                    <a:p>
                      <a:pPr algn="ctr"/>
                      <a:r>
                        <a:rPr lang="es-ES"/>
                        <a:t>3 ACTIONS</a:t>
                      </a:r>
                    </a:p>
                    <a:p>
                      <a:pPr algn="ctr"/>
                      <a:r>
                        <a:rPr lang="es-ES"/>
                        <a:t>2 STEP</a:t>
                      </a:r>
                      <a:endParaRPr lang="es-ES_tradnl"/>
                    </a:p>
                  </a:txBody>
                  <a:tcPr>
                    <a:solidFill>
                      <a:srgbClr val="8C0A32"/>
                    </a:solidFill>
                  </a:tcPr>
                </a:tc>
                <a:extLst>
                  <a:ext uri="{0D108BD9-81ED-4DB2-BD59-A6C34878D82A}">
                    <a16:rowId xmlns:a16="http://schemas.microsoft.com/office/drawing/2014/main" xmlns="" val="3749171508"/>
                  </a:ext>
                </a:extLst>
              </a:tr>
              <a:tr h="492751">
                <a:tc>
                  <a:txBody>
                    <a:bodyPr/>
                    <a:lstStyle/>
                    <a:p>
                      <a:pPr algn="ctr"/>
                      <a:r>
                        <a:rPr lang="es-ES" b="1"/>
                        <a:t>NO STOP </a:t>
                      </a:r>
                      <a:endParaRPr lang="es-ES_tradnl" b="1"/>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tLang="es-ES_tradnl" sz="1400">
                          <a:solidFill>
                            <a:schemeClr val="tx1"/>
                          </a:solidFill>
                          <a:latin typeface="Arial" panose="020B0604020202020204" pitchFamily="34" charset="0"/>
                        </a:rPr>
                        <a:t>If a player lands with one foot first he may only pivot using that foot.</a:t>
                      </a:r>
                    </a:p>
                  </a:txBody>
                  <a:tcPr/>
                </a:tc>
                <a:tc>
                  <a:txBody>
                    <a:bodyPr/>
                    <a:lstStyle/>
                    <a:p>
                      <a:endParaRPr lang="es-ES_tradnl"/>
                    </a:p>
                  </a:txBody>
                  <a:tcPr/>
                </a:tc>
                <a:extLst>
                  <a:ext uri="{0D108BD9-81ED-4DB2-BD59-A6C34878D82A}">
                    <a16:rowId xmlns:a16="http://schemas.microsoft.com/office/drawing/2014/main" xmlns="" val="2282879190"/>
                  </a:ext>
                </a:extLst>
              </a:tr>
            </a:tbl>
          </a:graphicData>
        </a:graphic>
      </p:graphicFrame>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3380" y="4499456"/>
            <a:ext cx="1254822" cy="679695"/>
          </a:xfrm>
          <a:prstGeom prst="rect">
            <a:avLst/>
          </a:prstGeom>
        </p:spPr>
      </p:pic>
      <p:pic>
        <p:nvPicPr>
          <p:cNvPr id="7" name="Imagen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055741">
            <a:off x="1443385" y="4878133"/>
            <a:ext cx="553529" cy="1162411"/>
          </a:xfrm>
          <a:prstGeom prst="rect">
            <a:avLst/>
          </a:prstGeom>
        </p:spPr>
      </p:pic>
      <p:pic>
        <p:nvPicPr>
          <p:cNvPr id="9" name="Imagen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94770" y="4951783"/>
            <a:ext cx="1454862" cy="770684"/>
          </a:xfrm>
          <a:prstGeom prst="rect">
            <a:avLst/>
          </a:prstGeom>
        </p:spPr>
      </p:pic>
      <p:cxnSp>
        <p:nvCxnSpPr>
          <p:cNvPr id="14" name="Conector recto 13"/>
          <p:cNvCxnSpPr>
            <a:cxnSpLocks/>
          </p:cNvCxnSpPr>
          <p:nvPr/>
        </p:nvCxnSpPr>
        <p:spPr>
          <a:xfrm>
            <a:off x="2627446" y="2848934"/>
            <a:ext cx="38230" cy="2917206"/>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pic>
        <p:nvPicPr>
          <p:cNvPr id="8" name="Imagen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V="1">
            <a:off x="3394770" y="3089990"/>
            <a:ext cx="1412473" cy="669067"/>
          </a:xfrm>
          <a:prstGeom prst="rect">
            <a:avLst/>
          </a:prstGeom>
        </p:spPr>
      </p:pic>
      <p:pic>
        <p:nvPicPr>
          <p:cNvPr id="11" name="Imagen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V="1">
            <a:off x="6507198" y="3460361"/>
            <a:ext cx="1463167" cy="806456"/>
          </a:xfrm>
          <a:prstGeom prst="rect">
            <a:avLst/>
          </a:prstGeom>
        </p:spPr>
      </p:pic>
      <p:pic>
        <p:nvPicPr>
          <p:cNvPr id="12" name="Imagen 11"/>
          <p:cNvPicPr>
            <a:picLocks noChangeAspect="1"/>
          </p:cNvPicPr>
          <p:nvPr/>
        </p:nvPicPr>
        <p:blipFill>
          <a:blip r:embed="rId8"/>
          <a:stretch>
            <a:fillRect/>
          </a:stretch>
        </p:blipFill>
        <p:spPr>
          <a:xfrm>
            <a:off x="6447326" y="4447032"/>
            <a:ext cx="1469263" cy="890093"/>
          </a:xfrm>
          <a:prstGeom prst="rect">
            <a:avLst/>
          </a:prstGeom>
        </p:spPr>
      </p:pic>
      <p:cxnSp>
        <p:nvCxnSpPr>
          <p:cNvPr id="22" name="Conector recto 21"/>
          <p:cNvCxnSpPr/>
          <p:nvPr/>
        </p:nvCxnSpPr>
        <p:spPr>
          <a:xfrm>
            <a:off x="702453" y="4371293"/>
            <a:ext cx="7593759" cy="0"/>
          </a:xfrm>
          <a:prstGeom prst="line">
            <a:avLst/>
          </a:prstGeom>
        </p:spPr>
        <p:style>
          <a:lnRef idx="2">
            <a:schemeClr val="accent1"/>
          </a:lnRef>
          <a:fillRef idx="0">
            <a:schemeClr val="accent1"/>
          </a:fillRef>
          <a:effectRef idx="1">
            <a:schemeClr val="accent1"/>
          </a:effectRef>
          <a:fontRef idx="minor">
            <a:schemeClr val="tx1"/>
          </a:fontRef>
        </p:style>
      </p:cxnSp>
      <p:pic>
        <p:nvPicPr>
          <p:cNvPr id="25" name="Imagen 24"/>
          <p:cNvPicPr>
            <a:picLocks noChangeAspect="1"/>
          </p:cNvPicPr>
          <p:nvPr/>
        </p:nvPicPr>
        <p:blipFill>
          <a:blip r:embed="rId9"/>
          <a:stretch>
            <a:fillRect/>
          </a:stretch>
        </p:blipFill>
        <p:spPr>
          <a:xfrm>
            <a:off x="1401899" y="4636464"/>
            <a:ext cx="335309" cy="335309"/>
          </a:xfrm>
          <a:prstGeom prst="rect">
            <a:avLst/>
          </a:prstGeom>
        </p:spPr>
      </p:pic>
      <p:pic>
        <p:nvPicPr>
          <p:cNvPr id="26" name="Imagen 25"/>
          <p:cNvPicPr>
            <a:picLocks noChangeAspect="1"/>
          </p:cNvPicPr>
          <p:nvPr/>
        </p:nvPicPr>
        <p:blipFill>
          <a:blip r:embed="rId9"/>
          <a:stretch>
            <a:fillRect/>
          </a:stretch>
        </p:blipFill>
        <p:spPr>
          <a:xfrm>
            <a:off x="1829442" y="5228460"/>
            <a:ext cx="335309" cy="335309"/>
          </a:xfrm>
          <a:prstGeom prst="rect">
            <a:avLst/>
          </a:prstGeom>
        </p:spPr>
      </p:pic>
      <p:sp>
        <p:nvSpPr>
          <p:cNvPr id="4" name="Elipse 3"/>
          <p:cNvSpPr/>
          <p:nvPr/>
        </p:nvSpPr>
        <p:spPr>
          <a:xfrm>
            <a:off x="7227873" y="3661339"/>
            <a:ext cx="447481" cy="413874"/>
          </a:xfrm>
          <a:prstGeom prst="ellipse">
            <a:avLst/>
          </a:prstGeom>
          <a:solidFill>
            <a:srgbClr val="EEA42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050" b="1"/>
              <a:t>2S</a:t>
            </a:r>
            <a:endParaRPr lang="es-ES_tradnl" sz="1050" b="1"/>
          </a:p>
        </p:txBody>
      </p:sp>
      <p:pic>
        <p:nvPicPr>
          <p:cNvPr id="32" name="Imagen 3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055741">
            <a:off x="1156316" y="3340491"/>
            <a:ext cx="553529" cy="1162411"/>
          </a:xfrm>
          <a:prstGeom prst="rect">
            <a:avLst/>
          </a:prstGeom>
        </p:spPr>
      </p:pic>
      <p:pic>
        <p:nvPicPr>
          <p:cNvPr id="33" name="Imagen 32"/>
          <p:cNvPicPr>
            <a:picLocks noChangeAspect="1"/>
          </p:cNvPicPr>
          <p:nvPr/>
        </p:nvPicPr>
        <p:blipFill>
          <a:blip r:embed="rId9"/>
          <a:stretch>
            <a:fillRect/>
          </a:stretch>
        </p:blipFill>
        <p:spPr>
          <a:xfrm>
            <a:off x="1497521" y="3705259"/>
            <a:ext cx="335309" cy="335309"/>
          </a:xfrm>
          <a:prstGeom prst="rect">
            <a:avLst/>
          </a:prstGeom>
        </p:spPr>
      </p:pic>
      <p:sp>
        <p:nvSpPr>
          <p:cNvPr id="34" name="Elipse 33"/>
          <p:cNvSpPr/>
          <p:nvPr/>
        </p:nvSpPr>
        <p:spPr>
          <a:xfrm>
            <a:off x="7176620" y="4636464"/>
            <a:ext cx="447481" cy="410350"/>
          </a:xfrm>
          <a:prstGeom prst="ellipse">
            <a:avLst/>
          </a:prstGeom>
          <a:solidFill>
            <a:srgbClr val="EEA42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050" b="1"/>
              <a:t>2S</a:t>
            </a:r>
            <a:endParaRPr lang="es-ES_tradnl" sz="1050" b="1"/>
          </a:p>
        </p:txBody>
      </p:sp>
      <p:sp>
        <p:nvSpPr>
          <p:cNvPr id="35" name="Elipse 34"/>
          <p:cNvSpPr/>
          <p:nvPr/>
        </p:nvSpPr>
        <p:spPr>
          <a:xfrm>
            <a:off x="4138821" y="3291851"/>
            <a:ext cx="451848" cy="353170"/>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050" b="1"/>
              <a:t>1S</a:t>
            </a:r>
            <a:endParaRPr lang="es-ES_tradnl" sz="1050" b="1"/>
          </a:p>
        </p:txBody>
      </p:sp>
      <p:sp>
        <p:nvSpPr>
          <p:cNvPr id="36" name="Elipse 35"/>
          <p:cNvSpPr/>
          <p:nvPr/>
        </p:nvSpPr>
        <p:spPr>
          <a:xfrm>
            <a:off x="4194401" y="5058871"/>
            <a:ext cx="447481" cy="413874"/>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050" b="1"/>
              <a:t>1S</a:t>
            </a:r>
            <a:endParaRPr lang="es-ES_tradnl" sz="1050" b="1"/>
          </a:p>
        </p:txBody>
      </p:sp>
      <p:sp>
        <p:nvSpPr>
          <p:cNvPr id="21" name="Rectángulo 9"/>
          <p:cNvSpPr/>
          <p:nvPr/>
        </p:nvSpPr>
        <p:spPr>
          <a:xfrm>
            <a:off x="390132" y="181666"/>
            <a:ext cx="8333901" cy="830997"/>
          </a:xfrm>
          <a:prstGeom prst="rect">
            <a:avLst/>
          </a:prstGeom>
        </p:spPr>
        <p:txBody>
          <a:bodyPr wrap="square">
            <a:spAutoFit/>
          </a:bodyPr>
          <a:lstStyle/>
          <a:p>
            <a:pPr algn="l"/>
            <a:r>
              <a:rPr lang="en-GB" sz="2400">
                <a:solidFill>
                  <a:srgbClr val="FFFFFF"/>
                </a:solidFill>
                <a:latin typeface="Fiba" panose="02010500040101020104" pitchFamily="2" charset="0"/>
              </a:rPr>
              <a:t>3 – 5 GENERAL PRINCIPLE</a:t>
            </a:r>
          </a:p>
          <a:p>
            <a:pPr lvl="0" defTabSz="914400" fontAlgn="base">
              <a:spcBef>
                <a:spcPct val="0"/>
              </a:spcBef>
              <a:spcAft>
                <a:spcPct val="0"/>
              </a:spcAft>
              <a:defRPr/>
            </a:pPr>
            <a:r>
              <a:rPr lang="en-US" sz="2400">
                <a:solidFill>
                  <a:schemeClr val="bg1"/>
                </a:solidFill>
                <a:latin typeface="Fiba"/>
                <a:cs typeface="Fiba"/>
              </a:rPr>
              <a:t>1 / 2 STEP COMPLETION OF A DRIBBLE   </a:t>
            </a:r>
          </a:p>
        </p:txBody>
      </p:sp>
      <p:cxnSp>
        <p:nvCxnSpPr>
          <p:cNvPr id="23" name="Conector recto 22"/>
          <p:cNvCxnSpPr>
            <a:cxnSpLocks/>
          </p:cNvCxnSpPr>
          <p:nvPr/>
        </p:nvCxnSpPr>
        <p:spPr>
          <a:xfrm>
            <a:off x="5732633" y="2821378"/>
            <a:ext cx="46933" cy="3726005"/>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sp>
        <p:nvSpPr>
          <p:cNvPr id="27" name="Rectángulo 26"/>
          <p:cNvSpPr/>
          <p:nvPr/>
        </p:nvSpPr>
        <p:spPr>
          <a:xfrm>
            <a:off x="5954199" y="5644515"/>
            <a:ext cx="2892324" cy="954107"/>
          </a:xfrm>
          <a:prstGeom prst="rect">
            <a:avLst/>
          </a:prstGeom>
          <a:solidFill>
            <a:schemeClr val="accent2">
              <a:lumMod val="20000"/>
              <a:lumOff val="80000"/>
            </a:schemeClr>
          </a:solidFill>
          <a:ln w="28575">
            <a:solidFill>
              <a:srgbClr val="8C0A32"/>
            </a:solidFill>
            <a:prstDash val="sysDash"/>
          </a:ln>
        </p:spPr>
        <p:txBody>
          <a:bodyPr wrap="square">
            <a:spAutoFit/>
          </a:bodyPr>
          <a:lstStyle/>
          <a:p>
            <a:r>
              <a:rPr lang="en-GB" altLang="es-ES_tradnl" sz="1400">
                <a:latin typeface="Arial" panose="020B0604020202020204" pitchFamily="34" charset="0"/>
                <a:cs typeface="Arial" panose="020B0604020202020204" pitchFamily="34" charset="0"/>
              </a:rPr>
              <a:t>The second step occurs after the first step when the other foot touches the floor, or both feet touch the floor simultaneously</a:t>
            </a:r>
            <a:endParaRPr lang="es-ES_tradnl" sz="1400">
              <a:latin typeface="Arial" panose="020B0604020202020204" pitchFamily="34" charset="0"/>
              <a:cs typeface="Arial" panose="020B0604020202020204" pitchFamily="34" charset="0"/>
            </a:endParaRPr>
          </a:p>
        </p:txBody>
      </p:sp>
      <p:sp>
        <p:nvSpPr>
          <p:cNvPr id="28" name="Rectángulo 27"/>
          <p:cNvSpPr/>
          <p:nvPr/>
        </p:nvSpPr>
        <p:spPr>
          <a:xfrm>
            <a:off x="7564282" y="1044690"/>
            <a:ext cx="1222421" cy="461665"/>
          </a:xfrm>
          <a:prstGeom prst="rect">
            <a:avLst/>
          </a:prstGeom>
          <a:solidFill>
            <a:srgbClr val="00B050"/>
          </a:solidFill>
          <a:ln w="28575">
            <a:noFill/>
            <a:prstDash val="sysDash"/>
          </a:ln>
        </p:spPr>
        <p:txBody>
          <a:bodyPr wrap="square">
            <a:spAutoFit/>
          </a:bodyPr>
          <a:lstStyle/>
          <a:p>
            <a:r>
              <a:rPr lang="es-ES" sz="2400" b="1">
                <a:solidFill>
                  <a:schemeClr val="bg1"/>
                </a:solidFill>
                <a:latin typeface="Arial" panose="020B0604020202020204" pitchFamily="34" charset="0"/>
                <a:cs typeface="Arial" panose="020B0604020202020204" pitchFamily="34" charset="0"/>
              </a:rPr>
              <a:t>LEGAL </a:t>
            </a:r>
            <a:endParaRPr lang="es-ES_tradnl" sz="2400" b="1">
              <a:solidFill>
                <a:schemeClr val="bg1"/>
              </a:solidFill>
              <a:latin typeface="Arial" panose="020B0604020202020204" pitchFamily="34" charset="0"/>
              <a:cs typeface="Arial" panose="020B0604020202020204" pitchFamily="34" charset="0"/>
            </a:endParaRPr>
          </a:p>
        </p:txBody>
      </p:sp>
      <p:pic>
        <p:nvPicPr>
          <p:cNvPr id="24" name="Imagen 23"/>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5400000" flipH="1">
            <a:off x="1183315" y="2631065"/>
            <a:ext cx="510883" cy="1200573"/>
          </a:xfrm>
          <a:prstGeom prst="rect">
            <a:avLst/>
          </a:prstGeom>
        </p:spPr>
      </p:pic>
    </p:spTree>
    <p:extLst>
      <p:ext uri="{BB962C8B-B14F-4D97-AF65-F5344CB8AC3E}">
        <p14:creationId xmlns:p14="http://schemas.microsoft.com/office/powerpoint/2010/main" val="21466840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n 4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V="1">
            <a:off x="3266147" y="3272169"/>
            <a:ext cx="1324522" cy="656469"/>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859978100"/>
              </p:ext>
            </p:extLst>
          </p:nvPr>
        </p:nvGraphicFramePr>
        <p:xfrm>
          <a:off x="532895" y="1657392"/>
          <a:ext cx="7902594" cy="1158240"/>
        </p:xfrm>
        <a:graphic>
          <a:graphicData uri="http://schemas.openxmlformats.org/drawingml/2006/table">
            <a:tbl>
              <a:tblPr firstRow="1" bandRow="1">
                <a:tableStyleId>{5C22544A-7EE6-4342-B048-85BDC9FD1C3A}</a:tableStyleId>
              </a:tblPr>
              <a:tblGrid>
                <a:gridCol w="2099227">
                  <a:extLst>
                    <a:ext uri="{9D8B030D-6E8A-4147-A177-3AD203B41FA5}">
                      <a16:colId xmlns:a16="http://schemas.microsoft.com/office/drawing/2014/main" xmlns="" val="2527591348"/>
                    </a:ext>
                  </a:extLst>
                </a:gridCol>
                <a:gridCol w="3117098">
                  <a:extLst>
                    <a:ext uri="{9D8B030D-6E8A-4147-A177-3AD203B41FA5}">
                      <a16:colId xmlns:a16="http://schemas.microsoft.com/office/drawing/2014/main" xmlns="" val="1473037361"/>
                    </a:ext>
                  </a:extLst>
                </a:gridCol>
                <a:gridCol w="2686269">
                  <a:extLst>
                    <a:ext uri="{9D8B030D-6E8A-4147-A177-3AD203B41FA5}">
                      <a16:colId xmlns:a16="http://schemas.microsoft.com/office/drawing/2014/main" xmlns="" val="369028240"/>
                    </a:ext>
                  </a:extLst>
                </a:gridCol>
              </a:tblGrid>
              <a:tr h="558065">
                <a:tc>
                  <a:txBody>
                    <a:bodyPr/>
                    <a:lstStyle/>
                    <a:p>
                      <a:pPr algn="ctr"/>
                      <a:r>
                        <a:rPr lang="es-ES" dirty="0" smtClean="0"/>
                        <a:t>1st </a:t>
                      </a:r>
                      <a:r>
                        <a:rPr lang="es-ES" dirty="0"/>
                        <a:t>ACTION</a:t>
                      </a:r>
                    </a:p>
                    <a:p>
                      <a:pPr algn="ctr"/>
                      <a:r>
                        <a:rPr lang="es-ES" dirty="0"/>
                        <a:t>0</a:t>
                      </a:r>
                      <a:r>
                        <a:rPr lang="es-ES" baseline="0" dirty="0"/>
                        <a:t> STEP</a:t>
                      </a:r>
                      <a:endParaRPr lang="es-ES_tradnl" dirty="0"/>
                    </a:p>
                  </a:txBody>
                  <a:tcPr>
                    <a:solidFill>
                      <a:srgbClr val="8C0A32"/>
                    </a:solidFill>
                  </a:tcPr>
                </a:tc>
                <a:tc>
                  <a:txBody>
                    <a:bodyPr/>
                    <a:lstStyle/>
                    <a:p>
                      <a:pPr algn="ctr"/>
                      <a:r>
                        <a:rPr lang="es-ES" dirty="0" smtClean="0"/>
                        <a:t>2nd ACTION</a:t>
                      </a:r>
                      <a:endParaRPr lang="es-ES" dirty="0"/>
                    </a:p>
                    <a:p>
                      <a:pPr algn="ctr"/>
                      <a:r>
                        <a:rPr lang="es-ES" dirty="0"/>
                        <a:t>1 STEP</a:t>
                      </a:r>
                      <a:endParaRPr lang="es-ES_tradnl" dirty="0"/>
                    </a:p>
                  </a:txBody>
                  <a:tcPr>
                    <a:solidFill>
                      <a:srgbClr val="8C0A32"/>
                    </a:solidFill>
                  </a:tcPr>
                </a:tc>
                <a:tc>
                  <a:txBody>
                    <a:bodyPr/>
                    <a:lstStyle/>
                    <a:p>
                      <a:pPr algn="ctr"/>
                      <a:endParaRPr lang="es-ES" dirty="0"/>
                    </a:p>
                  </a:txBody>
                  <a:tcPr>
                    <a:solidFill>
                      <a:srgbClr val="8C0A32"/>
                    </a:solidFill>
                  </a:tcPr>
                </a:tc>
                <a:extLst>
                  <a:ext uri="{0D108BD9-81ED-4DB2-BD59-A6C34878D82A}">
                    <a16:rowId xmlns:a16="http://schemas.microsoft.com/office/drawing/2014/main" xmlns="" val="3749171508"/>
                  </a:ext>
                </a:extLst>
              </a:tr>
              <a:tr h="492751">
                <a:tc>
                  <a:txBody>
                    <a:bodyPr/>
                    <a:lstStyle/>
                    <a:p>
                      <a:pPr algn="ctr"/>
                      <a:r>
                        <a:rPr lang="es-ES" b="1"/>
                        <a:t>NO STOP </a:t>
                      </a:r>
                      <a:endParaRPr lang="es-ES_tradnl" b="1"/>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tLang="es-ES_tradnl" sz="1400">
                          <a:solidFill>
                            <a:schemeClr val="tx1"/>
                          </a:solidFill>
                          <a:latin typeface="Arial" panose="020B0604020202020204" pitchFamily="34" charset="0"/>
                        </a:rPr>
                        <a:t>If a player lands with one foot first he may only pivot using that foot.</a:t>
                      </a:r>
                    </a:p>
                  </a:txBody>
                  <a:tcPr/>
                </a:tc>
                <a:tc>
                  <a:txBody>
                    <a:bodyPr/>
                    <a:lstStyle/>
                    <a:p>
                      <a:pPr algn="ctr"/>
                      <a:r>
                        <a:rPr lang="es-ES" sz="1800" b="1" kern="1200" dirty="0">
                          <a:solidFill>
                            <a:schemeClr val="dk1"/>
                          </a:solidFill>
                          <a:latin typeface="+mn-lt"/>
                          <a:ea typeface="+mn-ea"/>
                          <a:cs typeface="+mn-cs"/>
                        </a:rPr>
                        <a:t>FREE PIVOT FOOT</a:t>
                      </a:r>
                      <a:endParaRPr lang="es-ES_tradnl" sz="1800" b="1" kern="1200" dirty="0">
                        <a:solidFill>
                          <a:schemeClr val="dk1"/>
                        </a:solidFill>
                        <a:latin typeface="+mn-lt"/>
                        <a:ea typeface="+mn-ea"/>
                        <a:cs typeface="+mn-cs"/>
                      </a:endParaRPr>
                    </a:p>
                  </a:txBody>
                  <a:tcPr/>
                </a:tc>
                <a:extLst>
                  <a:ext uri="{0D108BD9-81ED-4DB2-BD59-A6C34878D82A}">
                    <a16:rowId xmlns:a16="http://schemas.microsoft.com/office/drawing/2014/main" xmlns="" val="2282879190"/>
                  </a:ext>
                </a:extLst>
              </a:tr>
            </a:tbl>
          </a:graphicData>
        </a:graphic>
      </p:graphicFrame>
      <p:cxnSp>
        <p:nvCxnSpPr>
          <p:cNvPr id="14" name="Conector recto 13"/>
          <p:cNvCxnSpPr>
            <a:cxnSpLocks/>
          </p:cNvCxnSpPr>
          <p:nvPr/>
        </p:nvCxnSpPr>
        <p:spPr>
          <a:xfrm>
            <a:off x="2627446" y="2848934"/>
            <a:ext cx="38230" cy="2917206"/>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cxnSp>
        <p:nvCxnSpPr>
          <p:cNvPr id="22" name="Conector recto 21"/>
          <p:cNvCxnSpPr/>
          <p:nvPr/>
        </p:nvCxnSpPr>
        <p:spPr>
          <a:xfrm>
            <a:off x="702453" y="4371293"/>
            <a:ext cx="7593759" cy="0"/>
          </a:xfrm>
          <a:prstGeom prst="line">
            <a:avLst/>
          </a:prstGeom>
        </p:spPr>
        <p:style>
          <a:lnRef idx="2">
            <a:schemeClr val="accent1"/>
          </a:lnRef>
          <a:fillRef idx="0">
            <a:schemeClr val="accent1"/>
          </a:fillRef>
          <a:effectRef idx="1">
            <a:schemeClr val="accent1"/>
          </a:effectRef>
          <a:fontRef idx="minor">
            <a:schemeClr val="tx1"/>
          </a:fontRef>
        </p:style>
      </p:cxnSp>
      <p:pic>
        <p:nvPicPr>
          <p:cNvPr id="26" name="Imagen 25"/>
          <p:cNvPicPr>
            <a:picLocks noChangeAspect="1"/>
          </p:cNvPicPr>
          <p:nvPr/>
        </p:nvPicPr>
        <p:blipFill>
          <a:blip r:embed="rId4"/>
          <a:stretch>
            <a:fillRect/>
          </a:stretch>
        </p:blipFill>
        <p:spPr>
          <a:xfrm>
            <a:off x="1141530" y="5045190"/>
            <a:ext cx="489469" cy="489469"/>
          </a:xfrm>
          <a:prstGeom prst="rect">
            <a:avLst/>
          </a:prstGeom>
        </p:spPr>
      </p:pic>
      <p:pic>
        <p:nvPicPr>
          <p:cNvPr id="33" name="Imagen 32"/>
          <p:cNvPicPr>
            <a:picLocks noChangeAspect="1"/>
          </p:cNvPicPr>
          <p:nvPr/>
        </p:nvPicPr>
        <p:blipFill>
          <a:blip r:embed="rId4"/>
          <a:stretch>
            <a:fillRect/>
          </a:stretch>
        </p:blipFill>
        <p:spPr>
          <a:xfrm>
            <a:off x="1101640" y="3518732"/>
            <a:ext cx="458008" cy="458008"/>
          </a:xfrm>
          <a:prstGeom prst="rect">
            <a:avLst/>
          </a:prstGeom>
        </p:spPr>
      </p:pic>
      <p:sp>
        <p:nvSpPr>
          <p:cNvPr id="21" name="Rectángulo 9"/>
          <p:cNvSpPr/>
          <p:nvPr/>
        </p:nvSpPr>
        <p:spPr>
          <a:xfrm>
            <a:off x="390132" y="181666"/>
            <a:ext cx="8333901" cy="830997"/>
          </a:xfrm>
          <a:prstGeom prst="rect">
            <a:avLst/>
          </a:prstGeom>
        </p:spPr>
        <p:txBody>
          <a:bodyPr wrap="square">
            <a:spAutoFit/>
          </a:bodyPr>
          <a:lstStyle/>
          <a:p>
            <a:pPr algn="l"/>
            <a:r>
              <a:rPr lang="en-GB" sz="2400">
                <a:solidFill>
                  <a:srgbClr val="FFFFFF"/>
                </a:solidFill>
                <a:latin typeface="Fiba" panose="02010500040101020104" pitchFamily="2" charset="0"/>
              </a:rPr>
              <a:t>2 - 5 GENERAL PRINCIPLE</a:t>
            </a:r>
          </a:p>
          <a:p>
            <a:pPr lvl="0" defTabSz="914400" fontAlgn="base">
              <a:spcBef>
                <a:spcPct val="0"/>
              </a:spcBef>
              <a:spcAft>
                <a:spcPct val="0"/>
              </a:spcAft>
              <a:defRPr/>
            </a:pPr>
            <a:r>
              <a:rPr lang="en-US" sz="2400">
                <a:solidFill>
                  <a:schemeClr val="bg1"/>
                </a:solidFill>
                <a:latin typeface="Fiba"/>
                <a:cs typeface="Fiba"/>
              </a:rPr>
              <a:t>1 STEP COMPLETION OF A DRIBBLE   </a:t>
            </a:r>
          </a:p>
        </p:txBody>
      </p:sp>
      <p:cxnSp>
        <p:nvCxnSpPr>
          <p:cNvPr id="23" name="Conector recto 22"/>
          <p:cNvCxnSpPr>
            <a:cxnSpLocks/>
          </p:cNvCxnSpPr>
          <p:nvPr/>
        </p:nvCxnSpPr>
        <p:spPr>
          <a:xfrm>
            <a:off x="5732633" y="2821378"/>
            <a:ext cx="46933" cy="3356069"/>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sp>
        <p:nvSpPr>
          <p:cNvPr id="24" name="Rectángulo 23"/>
          <p:cNvSpPr/>
          <p:nvPr/>
        </p:nvSpPr>
        <p:spPr>
          <a:xfrm>
            <a:off x="2668905" y="5884386"/>
            <a:ext cx="5595180" cy="523220"/>
          </a:xfrm>
          <a:prstGeom prst="rect">
            <a:avLst/>
          </a:prstGeom>
          <a:solidFill>
            <a:schemeClr val="accent2">
              <a:lumMod val="20000"/>
              <a:lumOff val="80000"/>
            </a:schemeClr>
          </a:solidFill>
          <a:ln w="28575">
            <a:solidFill>
              <a:srgbClr val="8C0A32"/>
            </a:solidFill>
            <a:prstDash val="sysDash"/>
          </a:ln>
        </p:spPr>
        <p:txBody>
          <a:bodyPr wrap="square">
            <a:spAutoFit/>
          </a:bodyPr>
          <a:lstStyle/>
          <a:p>
            <a:pPr marL="90488" lvl="1" algn="just" defTabSz="914400" eaLnBrk="0" fontAlgn="base" hangingPunct="0">
              <a:spcBef>
                <a:spcPct val="0"/>
              </a:spcBef>
              <a:spcAft>
                <a:spcPct val="0"/>
              </a:spcAft>
              <a:tabLst>
                <a:tab pos="2041525" algn="ctr"/>
              </a:tabLst>
            </a:pPr>
            <a:r>
              <a:rPr lang="en-GB" altLang="es-ES_tradnl" sz="1400">
                <a:solidFill>
                  <a:srgbClr val="000000"/>
                </a:solidFill>
                <a:latin typeface="Arial" panose="020B0604020202020204" pitchFamily="34" charset="0"/>
              </a:rPr>
              <a:t>The first step occurs when one foot or both feet, touch the floor after gaining control of the ball.</a:t>
            </a:r>
            <a:r>
              <a:rPr lang="es-ES_tradnl" altLang="es-ES_tradnl" sz="1400">
                <a:solidFill>
                  <a:srgbClr val="000000"/>
                </a:solidFill>
                <a:latin typeface="Arial" panose="020B0604020202020204" pitchFamily="34" charset="0"/>
              </a:rPr>
              <a:t> </a:t>
            </a:r>
          </a:p>
        </p:txBody>
      </p:sp>
      <p:sp>
        <p:nvSpPr>
          <p:cNvPr id="28" name="Rectángulo 27"/>
          <p:cNvSpPr/>
          <p:nvPr/>
        </p:nvSpPr>
        <p:spPr>
          <a:xfrm>
            <a:off x="7564282" y="1044690"/>
            <a:ext cx="1222421" cy="461665"/>
          </a:xfrm>
          <a:prstGeom prst="rect">
            <a:avLst/>
          </a:prstGeom>
          <a:solidFill>
            <a:srgbClr val="00B050"/>
          </a:solidFill>
          <a:ln w="28575">
            <a:noFill/>
            <a:prstDash val="sysDash"/>
          </a:ln>
        </p:spPr>
        <p:txBody>
          <a:bodyPr wrap="square">
            <a:spAutoFit/>
          </a:bodyPr>
          <a:lstStyle/>
          <a:p>
            <a:r>
              <a:rPr lang="es-ES" sz="2400" b="1">
                <a:solidFill>
                  <a:schemeClr val="bg1"/>
                </a:solidFill>
                <a:latin typeface="Arial" panose="020B0604020202020204" pitchFamily="34" charset="0"/>
                <a:cs typeface="Arial" panose="020B0604020202020204" pitchFamily="34" charset="0"/>
              </a:rPr>
              <a:t>LEGAL </a:t>
            </a:r>
            <a:endParaRPr lang="es-ES_tradnl" sz="2400" b="1">
              <a:solidFill>
                <a:schemeClr val="bg1"/>
              </a:solidFill>
              <a:latin typeface="Arial" panose="020B0604020202020204" pitchFamily="34" charset="0"/>
              <a:cs typeface="Arial" panose="020B0604020202020204" pitchFamily="34" charset="0"/>
            </a:endParaRPr>
          </a:p>
        </p:txBody>
      </p:sp>
      <p:pic>
        <p:nvPicPr>
          <p:cNvPr id="40" name="Imagen 39"/>
          <p:cNvPicPr>
            <a:picLocks noChangeAspect="1"/>
          </p:cNvPicPr>
          <p:nvPr/>
        </p:nvPicPr>
        <p:blipFill>
          <a:blip r:embed="rId5"/>
          <a:stretch>
            <a:fillRect/>
          </a:stretch>
        </p:blipFill>
        <p:spPr>
          <a:xfrm>
            <a:off x="3984071" y="3460361"/>
            <a:ext cx="420660" cy="365792"/>
          </a:xfrm>
          <a:prstGeom prst="rect">
            <a:avLst/>
          </a:prstGeom>
        </p:spPr>
      </p:pic>
      <p:pic>
        <p:nvPicPr>
          <p:cNvPr id="44" name="Imagen 4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V="1">
            <a:off x="3370205" y="4487954"/>
            <a:ext cx="1324522" cy="656469"/>
          </a:xfrm>
          <a:prstGeom prst="rect">
            <a:avLst/>
          </a:prstGeom>
        </p:spPr>
      </p:pic>
      <p:pic>
        <p:nvPicPr>
          <p:cNvPr id="45" name="Imagen 4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39117" y="5132799"/>
            <a:ext cx="1311077" cy="716834"/>
          </a:xfrm>
          <a:prstGeom prst="rect">
            <a:avLst/>
          </a:prstGeom>
        </p:spPr>
      </p:pic>
      <p:pic>
        <p:nvPicPr>
          <p:cNvPr id="49" name="Imagen 4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82001" y="4669575"/>
            <a:ext cx="420660" cy="351480"/>
          </a:xfrm>
          <a:prstGeom prst="rect">
            <a:avLst/>
          </a:prstGeom>
        </p:spPr>
      </p:pic>
      <p:pic>
        <p:nvPicPr>
          <p:cNvPr id="50" name="Imagen 49"/>
          <p:cNvPicPr>
            <a:picLocks noChangeAspect="1"/>
          </p:cNvPicPr>
          <p:nvPr/>
        </p:nvPicPr>
        <p:blipFill>
          <a:blip r:embed="rId5"/>
          <a:stretch>
            <a:fillRect/>
          </a:stretch>
        </p:blipFill>
        <p:spPr>
          <a:xfrm>
            <a:off x="4446142" y="5273260"/>
            <a:ext cx="420660" cy="365792"/>
          </a:xfrm>
          <a:prstGeom prst="rect">
            <a:avLst/>
          </a:prstGeom>
        </p:spPr>
      </p:pic>
      <p:pic>
        <p:nvPicPr>
          <p:cNvPr id="31" name="Gráfico 30" descr="Flecha lineal: curva con sentido de las agujas del reloj"/>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rot="6603438">
            <a:off x="2267327" y="1944098"/>
            <a:ext cx="1084614" cy="2562476"/>
          </a:xfrm>
          <a:prstGeom prst="rect">
            <a:avLst/>
          </a:prstGeom>
        </p:spPr>
      </p:pic>
      <p:pic>
        <p:nvPicPr>
          <p:cNvPr id="32" name="Gráfico 30" descr="Flecha lineal: curva con sentido de las agujas del reloj"/>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rot="6603438">
            <a:off x="2130593" y="3788172"/>
            <a:ext cx="1084614" cy="2562476"/>
          </a:xfrm>
          <a:prstGeom prst="rect">
            <a:avLst/>
          </a:prstGeom>
        </p:spPr>
      </p:pic>
    </p:spTree>
    <p:extLst>
      <p:ext uri="{BB962C8B-B14F-4D97-AF65-F5344CB8AC3E}">
        <p14:creationId xmlns:p14="http://schemas.microsoft.com/office/powerpoint/2010/main" val="26464019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95148935"/>
              </p:ext>
            </p:extLst>
          </p:nvPr>
        </p:nvGraphicFramePr>
        <p:xfrm>
          <a:off x="532895" y="1657392"/>
          <a:ext cx="7902594" cy="1205248"/>
        </p:xfrm>
        <a:graphic>
          <a:graphicData uri="http://schemas.openxmlformats.org/drawingml/2006/table">
            <a:tbl>
              <a:tblPr firstRow="1" bandRow="1">
                <a:tableStyleId>{5C22544A-7EE6-4342-B048-85BDC9FD1C3A}</a:tableStyleId>
              </a:tblPr>
              <a:tblGrid>
                <a:gridCol w="2099227">
                  <a:extLst>
                    <a:ext uri="{9D8B030D-6E8A-4147-A177-3AD203B41FA5}">
                      <a16:colId xmlns:a16="http://schemas.microsoft.com/office/drawing/2014/main" xmlns="" val="2527591348"/>
                    </a:ext>
                  </a:extLst>
                </a:gridCol>
                <a:gridCol w="3370809">
                  <a:extLst>
                    <a:ext uri="{9D8B030D-6E8A-4147-A177-3AD203B41FA5}">
                      <a16:colId xmlns:a16="http://schemas.microsoft.com/office/drawing/2014/main" xmlns="" val="1473037361"/>
                    </a:ext>
                  </a:extLst>
                </a:gridCol>
                <a:gridCol w="2432558">
                  <a:extLst>
                    <a:ext uri="{9D8B030D-6E8A-4147-A177-3AD203B41FA5}">
                      <a16:colId xmlns:a16="http://schemas.microsoft.com/office/drawing/2014/main" xmlns="" val="369028240"/>
                    </a:ext>
                  </a:extLst>
                </a:gridCol>
              </a:tblGrid>
              <a:tr h="565168">
                <a:tc>
                  <a:txBody>
                    <a:bodyPr/>
                    <a:lstStyle/>
                    <a:p>
                      <a:pPr algn="ctr"/>
                      <a:r>
                        <a:rPr lang="es-ES"/>
                        <a:t>PLAYER IN THE AIR </a:t>
                      </a:r>
                      <a:endParaRPr lang="es-ES_tradnl"/>
                    </a:p>
                  </a:txBody>
                  <a:tcPr>
                    <a:solidFill>
                      <a:srgbClr val="8C0A32"/>
                    </a:solidFill>
                  </a:tcPr>
                </a:tc>
                <a:tc>
                  <a:txBody>
                    <a:bodyPr/>
                    <a:lstStyle/>
                    <a:p>
                      <a:pPr algn="ctr"/>
                      <a:r>
                        <a:rPr lang="es-ES" dirty="0" smtClean="0"/>
                        <a:t>1st ACTION</a:t>
                      </a:r>
                      <a:endParaRPr lang="es-ES" dirty="0"/>
                    </a:p>
                    <a:p>
                      <a:pPr marL="0" marR="0" lvl="0" indent="0" algn="ctr" defTabSz="457200" rtl="0" eaLnBrk="1" fontAlgn="auto" latinLnBrk="0" hangingPunct="1">
                        <a:lnSpc>
                          <a:spcPct val="100000"/>
                        </a:lnSpc>
                        <a:spcBef>
                          <a:spcPts val="0"/>
                        </a:spcBef>
                        <a:spcAft>
                          <a:spcPts val="0"/>
                        </a:spcAft>
                        <a:buClrTx/>
                        <a:buSzTx/>
                        <a:buFontTx/>
                        <a:buNone/>
                        <a:tabLst/>
                        <a:defRPr/>
                      </a:pPr>
                      <a:r>
                        <a:rPr lang="es-ES" dirty="0"/>
                        <a:t>1 STEP- </a:t>
                      </a:r>
                      <a:r>
                        <a:rPr lang="es-ES" sz="1800" b="1" dirty="0"/>
                        <a:t>PIVOT FOOT</a:t>
                      </a:r>
                    </a:p>
                  </a:txBody>
                  <a:tcPr>
                    <a:solidFill>
                      <a:srgbClr val="8C0A32"/>
                    </a:solidFill>
                  </a:tcPr>
                </a:tc>
                <a:tc>
                  <a:txBody>
                    <a:bodyPr/>
                    <a:lstStyle/>
                    <a:p>
                      <a:pPr algn="ctr"/>
                      <a:r>
                        <a:rPr lang="es-ES" dirty="0" smtClean="0"/>
                        <a:t>2nd ACTION</a:t>
                      </a:r>
                      <a:endParaRPr lang="es-ES" dirty="0"/>
                    </a:p>
                    <a:p>
                      <a:pPr algn="ctr"/>
                      <a:r>
                        <a:rPr lang="es-ES" dirty="0"/>
                        <a:t>2 STEP</a:t>
                      </a:r>
                      <a:endParaRPr lang="es-ES_tradnl" dirty="0"/>
                    </a:p>
                  </a:txBody>
                  <a:tcPr>
                    <a:solidFill>
                      <a:srgbClr val="8C0A32"/>
                    </a:solidFill>
                  </a:tcPr>
                </a:tc>
                <a:extLst>
                  <a:ext uri="{0D108BD9-81ED-4DB2-BD59-A6C34878D82A}">
                    <a16:rowId xmlns:a16="http://schemas.microsoft.com/office/drawing/2014/main" xmlns="" val="3749171508"/>
                  </a:ext>
                </a:extLst>
              </a:tr>
              <a:tr h="565168">
                <a:tc>
                  <a:txBody>
                    <a:bodyPr/>
                    <a:lstStyle/>
                    <a:p>
                      <a:pPr algn="ctr"/>
                      <a:r>
                        <a:rPr lang="en-US" sz="1400" b="1"/>
                        <a:t>AFTER GAINING CONTROL THE  BALL </a:t>
                      </a:r>
                      <a:endParaRPr lang="es-ES_tradnl" sz="1400" b="1"/>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GB" altLang="es-ES_tradnl" sz="1400">
                          <a:solidFill>
                            <a:srgbClr val="000000"/>
                          </a:solidFill>
                          <a:latin typeface="Arial" panose="020B0604020202020204" pitchFamily="34" charset="0"/>
                        </a:rPr>
                        <a:t>If a player lands with one foot first he may only pivot using that foot.</a:t>
                      </a:r>
                    </a:p>
                  </a:txBody>
                  <a:tcPr/>
                </a:tc>
                <a:tc>
                  <a:txBody>
                    <a:bodyPr/>
                    <a:lstStyle/>
                    <a:p>
                      <a:endParaRPr lang="es-ES_tradnl" dirty="0"/>
                    </a:p>
                  </a:txBody>
                  <a:tcPr/>
                </a:tc>
                <a:extLst>
                  <a:ext uri="{0D108BD9-81ED-4DB2-BD59-A6C34878D82A}">
                    <a16:rowId xmlns:a16="http://schemas.microsoft.com/office/drawing/2014/main" xmlns="" val="2282879190"/>
                  </a:ext>
                </a:extLst>
              </a:tr>
            </a:tbl>
          </a:graphicData>
        </a:graphic>
      </p:graphicFrame>
      <p:cxnSp>
        <p:nvCxnSpPr>
          <p:cNvPr id="14" name="Conector recto 13"/>
          <p:cNvCxnSpPr/>
          <p:nvPr/>
        </p:nvCxnSpPr>
        <p:spPr>
          <a:xfrm>
            <a:off x="2641078" y="2882787"/>
            <a:ext cx="30278" cy="3180687"/>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grpSp>
        <p:nvGrpSpPr>
          <p:cNvPr id="28" name="Grupo 27"/>
          <p:cNvGrpSpPr/>
          <p:nvPr/>
        </p:nvGrpSpPr>
        <p:grpSpPr>
          <a:xfrm>
            <a:off x="3488164" y="3416660"/>
            <a:ext cx="1412473" cy="748229"/>
            <a:chOff x="3474420" y="3724901"/>
            <a:chExt cx="1412473" cy="748229"/>
          </a:xfrm>
        </p:grpSpPr>
        <p:pic>
          <p:nvPicPr>
            <p:cNvPr id="8" name="Imagen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74420" y="3724901"/>
              <a:ext cx="1412473" cy="748229"/>
            </a:xfrm>
            <a:prstGeom prst="rect">
              <a:avLst/>
            </a:prstGeom>
          </p:spPr>
        </p:pic>
        <p:pic>
          <p:nvPicPr>
            <p:cNvPr id="16" name="Imagen 15"/>
            <p:cNvPicPr>
              <a:picLocks noChangeAspect="1"/>
            </p:cNvPicPr>
            <p:nvPr/>
          </p:nvPicPr>
          <p:blipFill>
            <a:blip r:embed="rId4"/>
            <a:stretch>
              <a:fillRect/>
            </a:stretch>
          </p:blipFill>
          <p:spPr>
            <a:xfrm>
              <a:off x="4237701" y="3859624"/>
              <a:ext cx="420660" cy="365792"/>
            </a:xfrm>
            <a:prstGeom prst="rect">
              <a:avLst/>
            </a:prstGeom>
          </p:spPr>
        </p:pic>
      </p:grpSp>
      <p:grpSp>
        <p:nvGrpSpPr>
          <p:cNvPr id="29" name="Grupo 28"/>
          <p:cNvGrpSpPr/>
          <p:nvPr/>
        </p:nvGrpSpPr>
        <p:grpSpPr>
          <a:xfrm>
            <a:off x="6355005" y="3208922"/>
            <a:ext cx="1463167" cy="890093"/>
            <a:chOff x="6161503" y="2973937"/>
            <a:chExt cx="1463167" cy="890093"/>
          </a:xfrm>
        </p:grpSpPr>
        <p:pic>
          <p:nvPicPr>
            <p:cNvPr id="11" name="Imagen 10"/>
            <p:cNvPicPr>
              <a:picLocks noChangeAspect="1"/>
            </p:cNvPicPr>
            <p:nvPr/>
          </p:nvPicPr>
          <p:blipFill>
            <a:blip r:embed="rId5"/>
            <a:stretch>
              <a:fillRect/>
            </a:stretch>
          </p:blipFill>
          <p:spPr>
            <a:xfrm>
              <a:off x="6161503" y="2973937"/>
              <a:ext cx="1463167" cy="890093"/>
            </a:xfrm>
            <a:prstGeom prst="rect">
              <a:avLst/>
            </a:prstGeom>
          </p:spPr>
        </p:pic>
        <p:pic>
          <p:nvPicPr>
            <p:cNvPr id="19" name="Imagen 18"/>
            <p:cNvPicPr>
              <a:picLocks noChangeAspect="1"/>
            </p:cNvPicPr>
            <p:nvPr/>
          </p:nvPicPr>
          <p:blipFill>
            <a:blip r:embed="rId6"/>
            <a:stretch>
              <a:fillRect/>
            </a:stretch>
          </p:blipFill>
          <p:spPr>
            <a:xfrm>
              <a:off x="6893087" y="3193411"/>
              <a:ext cx="451143" cy="402371"/>
            </a:xfrm>
            <a:prstGeom prst="rect">
              <a:avLst/>
            </a:prstGeom>
          </p:spPr>
        </p:pic>
      </p:grpSp>
      <p:cxnSp>
        <p:nvCxnSpPr>
          <p:cNvPr id="22" name="Conector recto 21"/>
          <p:cNvCxnSpPr/>
          <p:nvPr/>
        </p:nvCxnSpPr>
        <p:spPr>
          <a:xfrm>
            <a:off x="702453" y="4369528"/>
            <a:ext cx="7593759" cy="0"/>
          </a:xfrm>
          <a:prstGeom prst="line">
            <a:avLst/>
          </a:prstGeom>
        </p:spPr>
        <p:style>
          <a:lnRef idx="2">
            <a:schemeClr val="accent1"/>
          </a:lnRef>
          <a:fillRef idx="0">
            <a:schemeClr val="accent1"/>
          </a:fillRef>
          <a:effectRef idx="1">
            <a:schemeClr val="accent1"/>
          </a:effectRef>
          <a:fontRef idx="minor">
            <a:schemeClr val="tx1"/>
          </a:fontRef>
        </p:style>
      </p:cxnSp>
      <p:pic>
        <p:nvPicPr>
          <p:cNvPr id="25" name="Imagen 24"/>
          <p:cNvPicPr>
            <a:picLocks noChangeAspect="1"/>
          </p:cNvPicPr>
          <p:nvPr/>
        </p:nvPicPr>
        <p:blipFill>
          <a:blip r:embed="rId7"/>
          <a:stretch>
            <a:fillRect/>
          </a:stretch>
        </p:blipFill>
        <p:spPr>
          <a:xfrm>
            <a:off x="1176474" y="3400227"/>
            <a:ext cx="515352" cy="515352"/>
          </a:xfrm>
          <a:prstGeom prst="rect">
            <a:avLst/>
          </a:prstGeom>
        </p:spPr>
      </p:pic>
      <p:pic>
        <p:nvPicPr>
          <p:cNvPr id="26" name="Imagen 25"/>
          <p:cNvPicPr>
            <a:picLocks noChangeAspect="1"/>
          </p:cNvPicPr>
          <p:nvPr/>
        </p:nvPicPr>
        <p:blipFill>
          <a:blip r:embed="rId7"/>
          <a:stretch>
            <a:fillRect/>
          </a:stretch>
        </p:blipFill>
        <p:spPr>
          <a:xfrm>
            <a:off x="1176474" y="4884719"/>
            <a:ext cx="542562" cy="542562"/>
          </a:xfrm>
          <a:prstGeom prst="rect">
            <a:avLst/>
          </a:prstGeom>
        </p:spPr>
      </p:pic>
      <p:grpSp>
        <p:nvGrpSpPr>
          <p:cNvPr id="21" name="Grupo 20"/>
          <p:cNvGrpSpPr/>
          <p:nvPr/>
        </p:nvGrpSpPr>
        <p:grpSpPr>
          <a:xfrm>
            <a:off x="3524546" y="4415258"/>
            <a:ext cx="1339708" cy="735565"/>
            <a:chOff x="3474421" y="2616630"/>
            <a:chExt cx="1291264" cy="684021"/>
          </a:xfrm>
        </p:grpSpPr>
        <p:pic>
          <p:nvPicPr>
            <p:cNvPr id="23" name="Imagen 2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V="1">
              <a:off x="3474421" y="2616630"/>
              <a:ext cx="1291264" cy="684021"/>
            </a:xfrm>
            <a:prstGeom prst="rect">
              <a:avLst/>
            </a:prstGeom>
          </p:spPr>
        </p:pic>
        <p:pic>
          <p:nvPicPr>
            <p:cNvPr id="24" name="Imagen 23"/>
            <p:cNvPicPr>
              <a:picLocks noChangeAspect="1"/>
            </p:cNvPicPr>
            <p:nvPr/>
          </p:nvPicPr>
          <p:blipFill>
            <a:blip r:embed="rId4"/>
            <a:stretch>
              <a:fillRect/>
            </a:stretch>
          </p:blipFill>
          <p:spPr>
            <a:xfrm>
              <a:off x="4144860" y="2832823"/>
              <a:ext cx="420660" cy="365792"/>
            </a:xfrm>
            <a:prstGeom prst="rect">
              <a:avLst/>
            </a:prstGeom>
          </p:spPr>
        </p:pic>
      </p:grpSp>
      <p:grpSp>
        <p:nvGrpSpPr>
          <p:cNvPr id="27" name="Grupo 26"/>
          <p:cNvGrpSpPr/>
          <p:nvPr/>
        </p:nvGrpSpPr>
        <p:grpSpPr>
          <a:xfrm flipV="1">
            <a:off x="6355005" y="4701217"/>
            <a:ext cx="1530030" cy="899212"/>
            <a:chOff x="6161503" y="2973937"/>
            <a:chExt cx="1463167" cy="890093"/>
          </a:xfrm>
        </p:grpSpPr>
        <p:pic>
          <p:nvPicPr>
            <p:cNvPr id="32" name="Imagen 31"/>
            <p:cNvPicPr>
              <a:picLocks noChangeAspect="1"/>
            </p:cNvPicPr>
            <p:nvPr/>
          </p:nvPicPr>
          <p:blipFill>
            <a:blip r:embed="rId5"/>
            <a:stretch>
              <a:fillRect/>
            </a:stretch>
          </p:blipFill>
          <p:spPr>
            <a:xfrm>
              <a:off x="6161503" y="2973937"/>
              <a:ext cx="1463167" cy="890093"/>
            </a:xfrm>
            <a:prstGeom prst="rect">
              <a:avLst/>
            </a:prstGeom>
          </p:spPr>
        </p:pic>
        <p:pic>
          <p:nvPicPr>
            <p:cNvPr id="33" name="Imagen 32"/>
            <p:cNvPicPr>
              <a:picLocks noChangeAspect="1"/>
            </p:cNvPicPr>
            <p:nvPr/>
          </p:nvPicPr>
          <p:blipFill>
            <a:blip r:embed="rId6"/>
            <a:stretch>
              <a:fillRect/>
            </a:stretch>
          </p:blipFill>
          <p:spPr>
            <a:xfrm>
              <a:off x="6893087" y="3193411"/>
              <a:ext cx="451143" cy="402371"/>
            </a:xfrm>
            <a:prstGeom prst="rect">
              <a:avLst/>
            </a:prstGeom>
          </p:spPr>
        </p:pic>
      </p:grpSp>
      <p:sp>
        <p:nvSpPr>
          <p:cNvPr id="20" name="Rectángulo 19"/>
          <p:cNvSpPr/>
          <p:nvPr/>
        </p:nvSpPr>
        <p:spPr>
          <a:xfrm>
            <a:off x="2840309" y="5654929"/>
            <a:ext cx="2708185" cy="954107"/>
          </a:xfrm>
          <a:prstGeom prst="rect">
            <a:avLst/>
          </a:prstGeom>
          <a:solidFill>
            <a:schemeClr val="accent2">
              <a:lumMod val="20000"/>
              <a:lumOff val="80000"/>
            </a:schemeClr>
          </a:solidFill>
          <a:ln w="28575">
            <a:solidFill>
              <a:srgbClr val="8C0A32"/>
            </a:solidFill>
            <a:prstDash val="sysDash"/>
          </a:ln>
        </p:spPr>
        <p:txBody>
          <a:bodyPr wrap="square">
            <a:spAutoFit/>
          </a:bodyPr>
          <a:lstStyle/>
          <a:p>
            <a:pPr marL="90488" lvl="1" algn="just" defTabSz="914400" eaLnBrk="0" fontAlgn="base" hangingPunct="0">
              <a:spcBef>
                <a:spcPct val="0"/>
              </a:spcBef>
              <a:spcAft>
                <a:spcPct val="0"/>
              </a:spcAft>
              <a:tabLst>
                <a:tab pos="2041525" algn="ctr"/>
              </a:tabLst>
            </a:pPr>
            <a:r>
              <a:rPr lang="en-GB" altLang="es-ES_tradnl" sz="1400">
                <a:solidFill>
                  <a:srgbClr val="000000"/>
                </a:solidFill>
                <a:latin typeface="Arial" panose="020B0604020202020204" pitchFamily="34" charset="0"/>
              </a:rPr>
              <a:t>The first step occurs when one foot or both feet, touch the floor after gaining control of the ball.</a:t>
            </a:r>
            <a:r>
              <a:rPr lang="es-ES_tradnl" altLang="es-ES_tradnl" sz="1400">
                <a:solidFill>
                  <a:srgbClr val="000000"/>
                </a:solidFill>
                <a:latin typeface="Arial" panose="020B0604020202020204" pitchFamily="34" charset="0"/>
              </a:rPr>
              <a:t> </a:t>
            </a:r>
          </a:p>
        </p:txBody>
      </p:sp>
      <p:sp>
        <p:nvSpPr>
          <p:cNvPr id="30" name="Rectángulo 29"/>
          <p:cNvSpPr/>
          <p:nvPr/>
        </p:nvSpPr>
        <p:spPr>
          <a:xfrm>
            <a:off x="6091570" y="5612515"/>
            <a:ext cx="2892324" cy="954107"/>
          </a:xfrm>
          <a:prstGeom prst="rect">
            <a:avLst/>
          </a:prstGeom>
          <a:solidFill>
            <a:schemeClr val="accent2">
              <a:lumMod val="20000"/>
              <a:lumOff val="80000"/>
            </a:schemeClr>
          </a:solidFill>
          <a:ln w="28575">
            <a:solidFill>
              <a:srgbClr val="8C0A32"/>
            </a:solidFill>
            <a:prstDash val="sysDash"/>
          </a:ln>
        </p:spPr>
        <p:txBody>
          <a:bodyPr wrap="square">
            <a:spAutoFit/>
          </a:bodyPr>
          <a:lstStyle/>
          <a:p>
            <a:r>
              <a:rPr lang="en-GB" altLang="es-ES_tradnl" sz="1400">
                <a:latin typeface="Arial" panose="020B0604020202020204" pitchFamily="34" charset="0"/>
                <a:cs typeface="Arial" panose="020B0604020202020204" pitchFamily="34" charset="0"/>
              </a:rPr>
              <a:t>The second step occurs after the first step when the other foot touches the floor, or both feet touch the floor simultaneously</a:t>
            </a:r>
            <a:endParaRPr lang="es-ES_tradnl" sz="1400">
              <a:latin typeface="Arial" panose="020B0604020202020204" pitchFamily="34" charset="0"/>
              <a:cs typeface="Arial" panose="020B0604020202020204" pitchFamily="34" charset="0"/>
            </a:endParaRPr>
          </a:p>
        </p:txBody>
      </p:sp>
      <p:sp>
        <p:nvSpPr>
          <p:cNvPr id="34" name="Rectángulo 33"/>
          <p:cNvSpPr/>
          <p:nvPr/>
        </p:nvSpPr>
        <p:spPr>
          <a:xfrm>
            <a:off x="7564282" y="1044690"/>
            <a:ext cx="1222421" cy="461665"/>
          </a:xfrm>
          <a:prstGeom prst="rect">
            <a:avLst/>
          </a:prstGeom>
          <a:solidFill>
            <a:srgbClr val="00B050"/>
          </a:solidFill>
          <a:ln w="28575">
            <a:noFill/>
            <a:prstDash val="sysDash"/>
          </a:ln>
        </p:spPr>
        <p:txBody>
          <a:bodyPr wrap="square">
            <a:spAutoFit/>
          </a:bodyPr>
          <a:lstStyle/>
          <a:p>
            <a:r>
              <a:rPr lang="es-ES" sz="2400" b="1">
                <a:solidFill>
                  <a:schemeClr val="bg1"/>
                </a:solidFill>
                <a:latin typeface="Arial" panose="020B0604020202020204" pitchFamily="34" charset="0"/>
                <a:cs typeface="Arial" panose="020B0604020202020204" pitchFamily="34" charset="0"/>
              </a:rPr>
              <a:t>LEGAL </a:t>
            </a:r>
            <a:endParaRPr lang="es-ES_tradnl" sz="2400" b="1">
              <a:solidFill>
                <a:schemeClr val="bg1"/>
              </a:solidFill>
              <a:latin typeface="Arial" panose="020B0604020202020204" pitchFamily="34" charset="0"/>
              <a:cs typeface="Arial" panose="020B0604020202020204" pitchFamily="34" charset="0"/>
            </a:endParaRPr>
          </a:p>
        </p:txBody>
      </p:sp>
      <p:sp>
        <p:nvSpPr>
          <p:cNvPr id="35" name="Elipse 34"/>
          <p:cNvSpPr/>
          <p:nvPr/>
        </p:nvSpPr>
        <p:spPr>
          <a:xfrm>
            <a:off x="7132159" y="4960127"/>
            <a:ext cx="447481" cy="413874"/>
          </a:xfrm>
          <a:prstGeom prst="ellipse">
            <a:avLst/>
          </a:prstGeom>
          <a:solidFill>
            <a:srgbClr val="EEA42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050" b="1"/>
              <a:t>2S</a:t>
            </a:r>
            <a:endParaRPr lang="es-ES_tradnl" sz="1050" b="1"/>
          </a:p>
        </p:txBody>
      </p:sp>
      <p:sp>
        <p:nvSpPr>
          <p:cNvPr id="36" name="Elipse 35"/>
          <p:cNvSpPr/>
          <p:nvPr/>
        </p:nvSpPr>
        <p:spPr>
          <a:xfrm>
            <a:off x="7086588" y="3428396"/>
            <a:ext cx="447481" cy="413874"/>
          </a:xfrm>
          <a:prstGeom prst="ellipse">
            <a:avLst/>
          </a:prstGeom>
          <a:solidFill>
            <a:srgbClr val="EEA42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050" b="1"/>
              <a:t>2S</a:t>
            </a:r>
            <a:endParaRPr lang="es-ES_tradnl" sz="1050" b="1"/>
          </a:p>
        </p:txBody>
      </p:sp>
      <p:sp>
        <p:nvSpPr>
          <p:cNvPr id="37" name="Rectángulo 9"/>
          <p:cNvSpPr/>
          <p:nvPr/>
        </p:nvSpPr>
        <p:spPr>
          <a:xfrm>
            <a:off x="390132" y="181666"/>
            <a:ext cx="8333901" cy="830997"/>
          </a:xfrm>
          <a:prstGeom prst="rect">
            <a:avLst/>
          </a:prstGeom>
        </p:spPr>
        <p:txBody>
          <a:bodyPr wrap="square">
            <a:spAutoFit/>
          </a:bodyPr>
          <a:lstStyle/>
          <a:p>
            <a:pPr algn="l"/>
            <a:r>
              <a:rPr lang="en-GB" sz="2400">
                <a:solidFill>
                  <a:srgbClr val="FFFFFF"/>
                </a:solidFill>
                <a:latin typeface="Fiba" panose="02010500040101020104" pitchFamily="2" charset="0"/>
              </a:rPr>
              <a:t>3 – 5 GENERAL PRINCIPLE</a:t>
            </a:r>
          </a:p>
          <a:p>
            <a:pPr lvl="0" defTabSz="914400" fontAlgn="base">
              <a:spcBef>
                <a:spcPct val="0"/>
              </a:spcBef>
              <a:spcAft>
                <a:spcPct val="0"/>
              </a:spcAft>
              <a:defRPr/>
            </a:pPr>
            <a:r>
              <a:rPr lang="en-US" sz="2400">
                <a:solidFill>
                  <a:schemeClr val="bg1"/>
                </a:solidFill>
                <a:latin typeface="Fiba"/>
                <a:cs typeface="Fiba"/>
              </a:rPr>
              <a:t>1 / 2 STEP COMPLETION OF A DRIBBLE   </a:t>
            </a:r>
          </a:p>
        </p:txBody>
      </p:sp>
      <p:cxnSp>
        <p:nvCxnSpPr>
          <p:cNvPr id="31" name="Conector recto 30"/>
          <p:cNvCxnSpPr>
            <a:cxnSpLocks/>
          </p:cNvCxnSpPr>
          <p:nvPr/>
        </p:nvCxnSpPr>
        <p:spPr>
          <a:xfrm>
            <a:off x="6016542" y="2862640"/>
            <a:ext cx="0" cy="2888165"/>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09277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9"/>
          <p:cNvSpPr/>
          <p:nvPr/>
        </p:nvSpPr>
        <p:spPr>
          <a:xfrm>
            <a:off x="390132" y="181666"/>
            <a:ext cx="8333901" cy="830997"/>
          </a:xfrm>
          <a:prstGeom prst="rect">
            <a:avLst/>
          </a:prstGeom>
        </p:spPr>
        <p:txBody>
          <a:bodyPr wrap="square">
            <a:spAutoFit/>
          </a:bodyPr>
          <a:lstStyle/>
          <a:p>
            <a:pPr algn="l"/>
            <a:r>
              <a:rPr lang="en-GB" sz="2400">
                <a:solidFill>
                  <a:srgbClr val="FFFFFF"/>
                </a:solidFill>
                <a:latin typeface="Fiba" panose="02010500040101020104" pitchFamily="2" charset="0"/>
              </a:rPr>
              <a:t>3 - GENERAL PRINCIPLE</a:t>
            </a:r>
          </a:p>
          <a:p>
            <a:pPr lvl="0" defTabSz="914400" fontAlgn="base">
              <a:spcBef>
                <a:spcPct val="0"/>
              </a:spcBef>
              <a:spcAft>
                <a:spcPct val="0"/>
              </a:spcAft>
              <a:defRPr/>
            </a:pPr>
            <a:r>
              <a:rPr lang="en-US" sz="2400">
                <a:solidFill>
                  <a:schemeClr val="bg1"/>
                </a:solidFill>
                <a:latin typeface="Fiba"/>
                <a:cs typeface="Fiba"/>
              </a:rPr>
              <a:t>1  / 2 STEP COMPLETION OF A DRIBBLE   </a:t>
            </a:r>
          </a:p>
        </p:txBody>
      </p:sp>
      <p:graphicFrame>
        <p:nvGraphicFramePr>
          <p:cNvPr id="2" name="Tabla 1"/>
          <p:cNvGraphicFramePr>
            <a:graphicFrameLocks noGrp="1"/>
          </p:cNvGraphicFramePr>
          <p:nvPr>
            <p:extLst>
              <p:ext uri="{D42A27DB-BD31-4B8C-83A1-F6EECF244321}">
                <p14:modId xmlns:p14="http://schemas.microsoft.com/office/powerpoint/2010/main" val="1242045115"/>
              </p:ext>
            </p:extLst>
          </p:nvPr>
        </p:nvGraphicFramePr>
        <p:xfrm>
          <a:off x="430737" y="1655300"/>
          <a:ext cx="8355965" cy="1244155"/>
        </p:xfrm>
        <a:graphic>
          <a:graphicData uri="http://schemas.openxmlformats.org/drawingml/2006/table">
            <a:tbl>
              <a:tblPr firstRow="1" bandRow="1">
                <a:tableStyleId>{5C22544A-7EE6-4342-B048-85BDC9FD1C3A}</a:tableStyleId>
              </a:tblPr>
              <a:tblGrid>
                <a:gridCol w="2219659">
                  <a:extLst>
                    <a:ext uri="{9D8B030D-6E8A-4147-A177-3AD203B41FA5}">
                      <a16:colId xmlns:a16="http://schemas.microsoft.com/office/drawing/2014/main" xmlns="" val="2527591348"/>
                    </a:ext>
                  </a:extLst>
                </a:gridCol>
                <a:gridCol w="3518411">
                  <a:extLst>
                    <a:ext uri="{9D8B030D-6E8A-4147-A177-3AD203B41FA5}">
                      <a16:colId xmlns:a16="http://schemas.microsoft.com/office/drawing/2014/main" xmlns="" val="1473037361"/>
                    </a:ext>
                  </a:extLst>
                </a:gridCol>
                <a:gridCol w="2617895">
                  <a:extLst>
                    <a:ext uri="{9D8B030D-6E8A-4147-A177-3AD203B41FA5}">
                      <a16:colId xmlns:a16="http://schemas.microsoft.com/office/drawing/2014/main" xmlns="" val="369028240"/>
                    </a:ext>
                  </a:extLst>
                </a:gridCol>
              </a:tblGrid>
              <a:tr h="708453">
                <a:tc>
                  <a:txBody>
                    <a:bodyPr/>
                    <a:lstStyle/>
                    <a:p>
                      <a:pPr algn="ctr"/>
                      <a:r>
                        <a:rPr lang="es-ES" sz="1600" dirty="0" smtClean="0"/>
                        <a:t>1st </a:t>
                      </a:r>
                      <a:r>
                        <a:rPr lang="es-ES" sz="1600" dirty="0"/>
                        <a:t>ACTION</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1600" dirty="0"/>
                        <a:t>0</a:t>
                      </a:r>
                      <a:r>
                        <a:rPr lang="es-ES" sz="1600" baseline="0" dirty="0"/>
                        <a:t> STEP </a:t>
                      </a:r>
                      <a:endParaRPr lang="es-ES" sz="1600" b="1" baseline="0" dirty="0"/>
                    </a:p>
                  </a:txBody>
                  <a:tcPr>
                    <a:solidFill>
                      <a:srgbClr val="8C0A32"/>
                    </a:solidFill>
                  </a:tcPr>
                </a:tc>
                <a:tc>
                  <a:txBody>
                    <a:bodyPr/>
                    <a:lstStyle/>
                    <a:p>
                      <a:pPr algn="ctr"/>
                      <a:r>
                        <a:rPr lang="es-ES" sz="1600" dirty="0" smtClean="0"/>
                        <a:t>2nd ACTION</a:t>
                      </a:r>
                      <a:endParaRPr lang="es-ES"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s-ES" sz="1600" dirty="0"/>
                        <a:t>1 STEP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1600" dirty="0"/>
                        <a:t> </a:t>
                      </a:r>
                      <a:r>
                        <a:rPr lang="es-ES" sz="1600" b="1" baseline="0" dirty="0"/>
                        <a:t>AFTER GAINING CONTROL THE  BALL </a:t>
                      </a:r>
                      <a:endParaRPr lang="es-ES_tradnl" sz="1600" b="1" dirty="0"/>
                    </a:p>
                  </a:txBody>
                  <a:tcPr>
                    <a:solidFill>
                      <a:srgbClr val="8C0A32"/>
                    </a:solidFill>
                  </a:tcPr>
                </a:tc>
                <a:tc>
                  <a:txBody>
                    <a:bodyPr/>
                    <a:lstStyle/>
                    <a:p>
                      <a:pPr algn="ctr"/>
                      <a:r>
                        <a:rPr lang="es-ES" sz="1600" dirty="0" smtClean="0"/>
                        <a:t>3rd </a:t>
                      </a:r>
                      <a:r>
                        <a:rPr lang="es-ES" sz="1600" dirty="0"/>
                        <a:t>ACTIONS</a:t>
                      </a:r>
                    </a:p>
                    <a:p>
                      <a:pPr algn="ctr"/>
                      <a:r>
                        <a:rPr lang="es-ES" sz="1600" dirty="0"/>
                        <a:t>2 STEP</a:t>
                      </a:r>
                      <a:endParaRPr lang="es-ES_tradnl" sz="1600" dirty="0"/>
                    </a:p>
                  </a:txBody>
                  <a:tcPr>
                    <a:solidFill>
                      <a:srgbClr val="8C0A32"/>
                    </a:solidFill>
                  </a:tcPr>
                </a:tc>
                <a:extLst>
                  <a:ext uri="{0D108BD9-81ED-4DB2-BD59-A6C34878D82A}">
                    <a16:rowId xmlns:a16="http://schemas.microsoft.com/office/drawing/2014/main" xmlns="" val="3749171508"/>
                  </a:ext>
                </a:extLst>
              </a:tr>
              <a:tr h="421195">
                <a:tc>
                  <a:txBody>
                    <a:bodyPr/>
                    <a:lstStyle/>
                    <a:p>
                      <a:pPr algn="ctr"/>
                      <a:r>
                        <a:rPr lang="es-ES" sz="1400" b="1"/>
                        <a:t>NO</a:t>
                      </a:r>
                      <a:r>
                        <a:rPr lang="es-ES" sz="1400" b="1" baseline="0"/>
                        <a:t> STOP</a:t>
                      </a:r>
                      <a:endParaRPr lang="es-ES_tradnl" sz="1400" b="1"/>
                    </a:p>
                  </a:txBody>
                  <a:tcPr/>
                </a:tc>
                <a:tc>
                  <a:txBody>
                    <a:bodyPr/>
                    <a:lstStyle/>
                    <a:p>
                      <a:pPr algn="ctr"/>
                      <a:r>
                        <a:rPr lang="es-ES" sz="1400" b="1"/>
                        <a:t>PIVOT FOOT </a:t>
                      </a:r>
                      <a:endParaRPr lang="es-ES_tradnl" sz="1400" b="1"/>
                    </a:p>
                  </a:txBody>
                  <a:tcPr/>
                </a:tc>
                <a:tc>
                  <a:txBody>
                    <a:bodyPr/>
                    <a:lstStyle/>
                    <a:p>
                      <a:pPr algn="ctr"/>
                      <a:r>
                        <a:rPr lang="es-ES" sz="1400" b="1" kern="1200" dirty="0">
                          <a:solidFill>
                            <a:schemeClr val="dk1"/>
                          </a:solidFill>
                          <a:latin typeface="+mn-lt"/>
                          <a:ea typeface="+mn-ea"/>
                          <a:cs typeface="+mn-cs"/>
                        </a:rPr>
                        <a:t>PASSING OR SHOTING</a:t>
                      </a:r>
                      <a:endParaRPr lang="es-ES_tradnl" sz="1400" b="1" kern="1200" dirty="0">
                        <a:solidFill>
                          <a:schemeClr val="dk1"/>
                        </a:solidFill>
                        <a:latin typeface="+mn-lt"/>
                        <a:ea typeface="+mn-ea"/>
                        <a:cs typeface="+mn-cs"/>
                      </a:endParaRPr>
                    </a:p>
                  </a:txBody>
                  <a:tcPr/>
                </a:tc>
                <a:extLst>
                  <a:ext uri="{0D108BD9-81ED-4DB2-BD59-A6C34878D82A}">
                    <a16:rowId xmlns:a16="http://schemas.microsoft.com/office/drawing/2014/main" xmlns="" val="2282879190"/>
                  </a:ext>
                </a:extLst>
              </a:tr>
            </a:tbl>
          </a:graphicData>
        </a:graphic>
      </p:graphicFrame>
      <p:cxnSp>
        <p:nvCxnSpPr>
          <p:cNvPr id="14" name="Conector recto 13"/>
          <p:cNvCxnSpPr/>
          <p:nvPr/>
        </p:nvCxnSpPr>
        <p:spPr>
          <a:xfrm>
            <a:off x="2641078" y="2882787"/>
            <a:ext cx="30278" cy="3180687"/>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grpSp>
        <p:nvGrpSpPr>
          <p:cNvPr id="28" name="Grupo 27"/>
          <p:cNvGrpSpPr/>
          <p:nvPr/>
        </p:nvGrpSpPr>
        <p:grpSpPr>
          <a:xfrm>
            <a:off x="3193620" y="5482982"/>
            <a:ext cx="1412473" cy="765418"/>
            <a:chOff x="3474420" y="3724901"/>
            <a:chExt cx="1412473" cy="748229"/>
          </a:xfrm>
        </p:grpSpPr>
        <p:pic>
          <p:nvPicPr>
            <p:cNvPr id="8" name="Imagen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74420" y="3724901"/>
              <a:ext cx="1412473" cy="748229"/>
            </a:xfrm>
            <a:prstGeom prst="rect">
              <a:avLst/>
            </a:prstGeom>
          </p:spPr>
        </p:pic>
        <p:pic>
          <p:nvPicPr>
            <p:cNvPr id="16" name="Imagen 15"/>
            <p:cNvPicPr>
              <a:picLocks noChangeAspect="1"/>
            </p:cNvPicPr>
            <p:nvPr/>
          </p:nvPicPr>
          <p:blipFill>
            <a:blip r:embed="rId4"/>
            <a:stretch>
              <a:fillRect/>
            </a:stretch>
          </p:blipFill>
          <p:spPr>
            <a:xfrm>
              <a:off x="4237701" y="3859624"/>
              <a:ext cx="420660" cy="365792"/>
            </a:xfrm>
            <a:prstGeom prst="rect">
              <a:avLst/>
            </a:prstGeom>
          </p:spPr>
        </p:pic>
      </p:grpSp>
      <p:grpSp>
        <p:nvGrpSpPr>
          <p:cNvPr id="29" name="Grupo 28"/>
          <p:cNvGrpSpPr/>
          <p:nvPr/>
        </p:nvGrpSpPr>
        <p:grpSpPr>
          <a:xfrm>
            <a:off x="6550264" y="4838623"/>
            <a:ext cx="1463167" cy="890093"/>
            <a:chOff x="6161503" y="2973937"/>
            <a:chExt cx="1463167" cy="890093"/>
          </a:xfrm>
        </p:grpSpPr>
        <p:pic>
          <p:nvPicPr>
            <p:cNvPr id="11" name="Imagen 10"/>
            <p:cNvPicPr>
              <a:picLocks noChangeAspect="1"/>
            </p:cNvPicPr>
            <p:nvPr/>
          </p:nvPicPr>
          <p:blipFill>
            <a:blip r:embed="rId5"/>
            <a:stretch>
              <a:fillRect/>
            </a:stretch>
          </p:blipFill>
          <p:spPr>
            <a:xfrm>
              <a:off x="6161503" y="2973937"/>
              <a:ext cx="1463167" cy="890093"/>
            </a:xfrm>
            <a:prstGeom prst="rect">
              <a:avLst/>
            </a:prstGeom>
          </p:spPr>
        </p:pic>
        <p:pic>
          <p:nvPicPr>
            <p:cNvPr id="19" name="Imagen 18"/>
            <p:cNvPicPr>
              <a:picLocks noChangeAspect="1"/>
            </p:cNvPicPr>
            <p:nvPr/>
          </p:nvPicPr>
          <p:blipFill>
            <a:blip r:embed="rId6"/>
            <a:stretch>
              <a:fillRect/>
            </a:stretch>
          </p:blipFill>
          <p:spPr>
            <a:xfrm>
              <a:off x="6893087" y="3193411"/>
              <a:ext cx="451143" cy="402371"/>
            </a:xfrm>
            <a:prstGeom prst="rect">
              <a:avLst/>
            </a:prstGeom>
          </p:spPr>
        </p:pic>
      </p:grpSp>
      <p:grpSp>
        <p:nvGrpSpPr>
          <p:cNvPr id="27" name="Grupo 26"/>
          <p:cNvGrpSpPr/>
          <p:nvPr/>
        </p:nvGrpSpPr>
        <p:grpSpPr>
          <a:xfrm>
            <a:off x="782867" y="3499444"/>
            <a:ext cx="874523" cy="531306"/>
            <a:chOff x="791981" y="3270039"/>
            <a:chExt cx="1282202" cy="694526"/>
          </a:xfrm>
        </p:grpSpPr>
        <p:pic>
          <p:nvPicPr>
            <p:cNvPr id="3" name="Imagen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1981" y="3270039"/>
              <a:ext cx="1282202" cy="694526"/>
            </a:xfrm>
            <a:prstGeom prst="rect">
              <a:avLst/>
            </a:prstGeom>
          </p:spPr>
        </p:pic>
        <p:pic>
          <p:nvPicPr>
            <p:cNvPr id="24" name="Imagen 23"/>
            <p:cNvPicPr>
              <a:picLocks noChangeAspect="1"/>
            </p:cNvPicPr>
            <p:nvPr/>
          </p:nvPicPr>
          <p:blipFill>
            <a:blip r:embed="rId8">
              <a:clrChange>
                <a:clrFrom>
                  <a:srgbClr val="FFFFFF"/>
                </a:clrFrom>
                <a:clrTo>
                  <a:srgbClr val="FFFFFF">
                    <a:alpha val="0"/>
                  </a:srgbClr>
                </a:clrTo>
              </a:clrChange>
            </a:blip>
            <a:stretch>
              <a:fillRect/>
            </a:stretch>
          </p:blipFill>
          <p:spPr>
            <a:xfrm>
              <a:off x="1466697" y="3418984"/>
              <a:ext cx="335467" cy="335467"/>
            </a:xfrm>
            <a:prstGeom prst="rect">
              <a:avLst/>
            </a:prstGeom>
          </p:spPr>
        </p:pic>
      </p:grpSp>
      <p:pic>
        <p:nvPicPr>
          <p:cNvPr id="4" name="Imagen 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6314675" y="3048399"/>
            <a:ext cx="814111" cy="1765547"/>
          </a:xfrm>
          <a:prstGeom prst="rect">
            <a:avLst/>
          </a:prstGeom>
        </p:spPr>
      </p:pic>
      <p:pic>
        <p:nvPicPr>
          <p:cNvPr id="13" name="Imagen 1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4007650" y="2963753"/>
            <a:ext cx="874047" cy="1872366"/>
          </a:xfrm>
          <a:prstGeom prst="rect">
            <a:avLst/>
          </a:prstGeom>
        </p:spPr>
      </p:pic>
      <p:pic>
        <p:nvPicPr>
          <p:cNvPr id="15" name="Imagen 1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flipH="1">
            <a:off x="1616191" y="2999779"/>
            <a:ext cx="845296" cy="1838844"/>
          </a:xfrm>
          <a:prstGeom prst="rect">
            <a:avLst/>
          </a:prstGeom>
        </p:spPr>
      </p:pic>
      <p:sp>
        <p:nvSpPr>
          <p:cNvPr id="25" name="Rectángulo 24"/>
          <p:cNvSpPr/>
          <p:nvPr/>
        </p:nvSpPr>
        <p:spPr>
          <a:xfrm>
            <a:off x="7564282" y="1044690"/>
            <a:ext cx="1222421" cy="461665"/>
          </a:xfrm>
          <a:prstGeom prst="rect">
            <a:avLst/>
          </a:prstGeom>
          <a:solidFill>
            <a:srgbClr val="00B050"/>
          </a:solidFill>
          <a:ln w="28575">
            <a:noFill/>
            <a:prstDash val="sysDash"/>
          </a:ln>
        </p:spPr>
        <p:txBody>
          <a:bodyPr wrap="square">
            <a:spAutoFit/>
          </a:bodyPr>
          <a:lstStyle/>
          <a:p>
            <a:r>
              <a:rPr lang="es-ES" sz="2400" b="1">
                <a:solidFill>
                  <a:schemeClr val="bg1"/>
                </a:solidFill>
                <a:latin typeface="Arial" panose="020B0604020202020204" pitchFamily="34" charset="0"/>
                <a:cs typeface="Arial" panose="020B0604020202020204" pitchFamily="34" charset="0"/>
              </a:rPr>
              <a:t>LEGAL </a:t>
            </a:r>
            <a:endParaRPr lang="es-ES_tradnl" sz="2400" b="1">
              <a:solidFill>
                <a:schemeClr val="bg1"/>
              </a:solidFill>
              <a:latin typeface="Arial" panose="020B0604020202020204" pitchFamily="34" charset="0"/>
              <a:cs typeface="Arial" panose="020B0604020202020204" pitchFamily="34" charset="0"/>
            </a:endParaRPr>
          </a:p>
        </p:txBody>
      </p:sp>
      <p:pic>
        <p:nvPicPr>
          <p:cNvPr id="30" name="Imagen 29"/>
          <p:cNvPicPr>
            <a:picLocks noChangeAspect="1"/>
          </p:cNvPicPr>
          <p:nvPr/>
        </p:nvPicPr>
        <p:blipFill rotWithShape="1">
          <a:blip r:embed="rId12" cstate="screen">
            <a:clrChange>
              <a:clrFrom>
                <a:srgbClr val="FFFFCD"/>
              </a:clrFrom>
              <a:clrTo>
                <a:srgbClr val="FFFFCD">
                  <a:alpha val="0"/>
                </a:srgbClr>
              </a:clrTo>
            </a:clrChange>
            <a:grayscl/>
            <a:extLst>
              <a:ext uri="{28A0092B-C50C-407E-A947-70E740481C1C}">
                <a14:useLocalDpi xmlns:a14="http://schemas.microsoft.com/office/drawing/2010/main"/>
              </a:ext>
            </a:extLst>
          </a:blip>
          <a:srcRect/>
          <a:stretch/>
        </p:blipFill>
        <p:spPr>
          <a:xfrm flipH="1">
            <a:off x="7175245" y="2882787"/>
            <a:ext cx="1348638" cy="1894135"/>
          </a:xfrm>
          <a:prstGeom prst="rect">
            <a:avLst/>
          </a:prstGeom>
        </p:spPr>
      </p:pic>
      <p:pic>
        <p:nvPicPr>
          <p:cNvPr id="32" name="Imagen 31"/>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175245" y="3698542"/>
            <a:ext cx="332208" cy="332208"/>
          </a:xfrm>
          <a:prstGeom prst="rect">
            <a:avLst/>
          </a:prstGeom>
        </p:spPr>
      </p:pic>
      <p:cxnSp>
        <p:nvCxnSpPr>
          <p:cNvPr id="21" name="Conector recto 20"/>
          <p:cNvCxnSpPr>
            <a:cxnSpLocks/>
          </p:cNvCxnSpPr>
          <p:nvPr/>
        </p:nvCxnSpPr>
        <p:spPr>
          <a:xfrm>
            <a:off x="6156601" y="2878026"/>
            <a:ext cx="34480" cy="3206878"/>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sp>
        <p:nvSpPr>
          <p:cNvPr id="31" name="CuadroTexto 30"/>
          <p:cNvSpPr txBox="1"/>
          <p:nvPr/>
        </p:nvSpPr>
        <p:spPr>
          <a:xfrm>
            <a:off x="1039790" y="4592256"/>
            <a:ext cx="617600" cy="369332"/>
          </a:xfrm>
          <a:prstGeom prst="rect">
            <a:avLst/>
          </a:prstGeom>
          <a:noFill/>
        </p:spPr>
        <p:txBody>
          <a:bodyPr wrap="square" rtlCol="0">
            <a:spAutoFit/>
          </a:bodyPr>
          <a:lstStyle/>
          <a:p>
            <a:r>
              <a:rPr lang="es-ES" b="1"/>
              <a:t>OR</a:t>
            </a:r>
            <a:endParaRPr lang="es-ES_tradnl" b="1"/>
          </a:p>
        </p:txBody>
      </p:sp>
      <p:grpSp>
        <p:nvGrpSpPr>
          <p:cNvPr id="5" name="Grupo 4"/>
          <p:cNvGrpSpPr/>
          <p:nvPr/>
        </p:nvGrpSpPr>
        <p:grpSpPr>
          <a:xfrm>
            <a:off x="964434" y="4836119"/>
            <a:ext cx="1096999" cy="1933365"/>
            <a:chOff x="964434" y="4836119"/>
            <a:chExt cx="1096999" cy="1933365"/>
          </a:xfrm>
        </p:grpSpPr>
        <p:pic>
          <p:nvPicPr>
            <p:cNvPr id="26" name="Imagen 25"/>
            <p:cNvPicPr>
              <a:picLocks noChangeAspect="1"/>
            </p:cNvPicPr>
            <p:nvPr/>
          </p:nvPicPr>
          <p:blipFill rotWithShape="1">
            <a:blip r:embed="rId14" cstate="screen">
              <a:extLst>
                <a:ext uri="{28A0092B-C50C-407E-A947-70E740481C1C}">
                  <a14:useLocalDpi xmlns:a14="http://schemas.microsoft.com/office/drawing/2010/main"/>
                </a:ext>
              </a:extLst>
            </a:blip>
            <a:srcRect t="10012" b="4027"/>
            <a:stretch/>
          </p:blipFill>
          <p:spPr>
            <a:xfrm>
              <a:off x="964434" y="4961898"/>
              <a:ext cx="1096999" cy="1807586"/>
            </a:xfrm>
            <a:prstGeom prst="rect">
              <a:avLst/>
            </a:prstGeom>
          </p:spPr>
        </p:pic>
        <p:pic>
          <p:nvPicPr>
            <p:cNvPr id="34" name="Imagen 33"/>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618855" y="4836119"/>
              <a:ext cx="288912" cy="265492"/>
            </a:xfrm>
            <a:prstGeom prst="rect">
              <a:avLst/>
            </a:prstGeom>
          </p:spPr>
        </p:pic>
      </p:grpSp>
    </p:spTree>
    <p:extLst>
      <p:ext uri="{BB962C8B-B14F-4D97-AF65-F5344CB8AC3E}">
        <p14:creationId xmlns:p14="http://schemas.microsoft.com/office/powerpoint/2010/main" val="38217127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6250" y="2545097"/>
            <a:ext cx="2501250" cy="2279457"/>
          </a:xfrm>
          <a:prstGeom prst="rect">
            <a:avLst/>
          </a:prstGeom>
        </p:spPr>
      </p:pic>
      <p:pic>
        <p:nvPicPr>
          <p:cNvPr id="5" name="Imagen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72096" y="2535573"/>
            <a:ext cx="2499683" cy="2288981"/>
          </a:xfrm>
          <a:prstGeom prst="rect">
            <a:avLst/>
          </a:prstGeom>
        </p:spPr>
      </p:pic>
      <p:pic>
        <p:nvPicPr>
          <p:cNvPr id="6" name="Imagen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86375" y="2545097"/>
            <a:ext cx="2480590" cy="2279457"/>
          </a:xfrm>
          <a:prstGeom prst="rect">
            <a:avLst/>
          </a:prstGeom>
        </p:spPr>
      </p:pic>
      <p:pic>
        <p:nvPicPr>
          <p:cNvPr id="7" name="Imagen 6"/>
          <p:cNvPicPr>
            <a:picLocks noChangeAspect="1"/>
          </p:cNvPicPr>
          <p:nvPr/>
        </p:nvPicPr>
        <p:blipFill>
          <a:blip r:embed="rId5"/>
          <a:stretch>
            <a:fillRect/>
          </a:stretch>
        </p:blipFill>
        <p:spPr>
          <a:xfrm>
            <a:off x="356250" y="289234"/>
            <a:ext cx="8431499" cy="646232"/>
          </a:xfrm>
          <a:prstGeom prst="rect">
            <a:avLst/>
          </a:prstGeom>
        </p:spPr>
      </p:pic>
      <p:sp>
        <p:nvSpPr>
          <p:cNvPr id="2" name="Rectángulo 1"/>
          <p:cNvSpPr/>
          <p:nvPr/>
        </p:nvSpPr>
        <p:spPr>
          <a:xfrm>
            <a:off x="356250" y="1643588"/>
            <a:ext cx="2501250" cy="620772"/>
          </a:xfrm>
          <a:prstGeom prst="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a:t>1 ACTION – O STEP</a:t>
            </a:r>
            <a:endParaRPr lang="es-ES_tradnl" b="1"/>
          </a:p>
        </p:txBody>
      </p:sp>
      <p:sp>
        <p:nvSpPr>
          <p:cNvPr id="8" name="Rectángulo 7"/>
          <p:cNvSpPr/>
          <p:nvPr/>
        </p:nvSpPr>
        <p:spPr>
          <a:xfrm>
            <a:off x="3172097" y="1650719"/>
            <a:ext cx="2499682" cy="613641"/>
          </a:xfrm>
          <a:prstGeom prst="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a:t>2 ACTION – 1 STEP</a:t>
            </a:r>
          </a:p>
          <a:p>
            <a:pPr algn="ctr"/>
            <a:r>
              <a:rPr lang="es-ES" b="1"/>
              <a:t>PIVOT FOOT</a:t>
            </a:r>
            <a:endParaRPr lang="es-ES_tradnl" b="1"/>
          </a:p>
        </p:txBody>
      </p:sp>
      <p:sp>
        <p:nvSpPr>
          <p:cNvPr id="9" name="Rectángulo 8"/>
          <p:cNvSpPr/>
          <p:nvPr/>
        </p:nvSpPr>
        <p:spPr>
          <a:xfrm>
            <a:off x="5933443" y="1671791"/>
            <a:ext cx="2533521" cy="592569"/>
          </a:xfrm>
          <a:prstGeom prst="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b="1"/>
          </a:p>
          <a:p>
            <a:pPr algn="ctr"/>
            <a:r>
              <a:rPr lang="es-ES" b="1"/>
              <a:t>3 ACTION – 2 STEP</a:t>
            </a:r>
          </a:p>
          <a:p>
            <a:pPr algn="ctr"/>
            <a:endParaRPr lang="es-ES_tradnl" sz="1600" b="1"/>
          </a:p>
        </p:txBody>
      </p:sp>
    </p:spTree>
    <p:extLst>
      <p:ext uri="{BB962C8B-B14F-4D97-AF65-F5344CB8AC3E}">
        <p14:creationId xmlns:p14="http://schemas.microsoft.com/office/powerpoint/2010/main" val="4177062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02030896"/>
              </p:ext>
            </p:extLst>
          </p:nvPr>
        </p:nvGraphicFramePr>
        <p:xfrm>
          <a:off x="478905" y="1646410"/>
          <a:ext cx="8253809" cy="1432560"/>
        </p:xfrm>
        <a:graphic>
          <a:graphicData uri="http://schemas.openxmlformats.org/drawingml/2006/table">
            <a:tbl>
              <a:tblPr firstRow="1" bandRow="1">
                <a:tableStyleId>{5C22544A-7EE6-4342-B048-85BDC9FD1C3A}</a:tableStyleId>
              </a:tblPr>
              <a:tblGrid>
                <a:gridCol w="1966840">
                  <a:extLst>
                    <a:ext uri="{9D8B030D-6E8A-4147-A177-3AD203B41FA5}">
                      <a16:colId xmlns:a16="http://schemas.microsoft.com/office/drawing/2014/main" xmlns="" val="2527591348"/>
                    </a:ext>
                  </a:extLst>
                </a:gridCol>
                <a:gridCol w="6286969">
                  <a:extLst>
                    <a:ext uri="{9D8B030D-6E8A-4147-A177-3AD203B41FA5}">
                      <a16:colId xmlns:a16="http://schemas.microsoft.com/office/drawing/2014/main" xmlns="" val="1473037361"/>
                    </a:ext>
                  </a:extLst>
                </a:gridCol>
              </a:tblGrid>
              <a:tr h="520385">
                <a:tc>
                  <a:txBody>
                    <a:bodyPr/>
                    <a:lstStyle/>
                    <a:p>
                      <a:pPr algn="ctr"/>
                      <a:r>
                        <a:rPr lang="es-ES" dirty="0" smtClean="0"/>
                        <a:t>1st </a:t>
                      </a:r>
                      <a:r>
                        <a:rPr lang="es-ES" dirty="0"/>
                        <a:t>ACTION</a:t>
                      </a:r>
                    </a:p>
                    <a:p>
                      <a:pPr algn="ctr"/>
                      <a:r>
                        <a:rPr lang="es-ES" dirty="0"/>
                        <a:t>0</a:t>
                      </a:r>
                      <a:r>
                        <a:rPr lang="es-ES" baseline="0" dirty="0"/>
                        <a:t> STEP</a:t>
                      </a:r>
                      <a:endParaRPr lang="es-ES_tradnl" dirty="0"/>
                    </a:p>
                  </a:txBody>
                  <a:tcPr>
                    <a:solidFill>
                      <a:srgbClr val="8C0A32"/>
                    </a:solidFill>
                  </a:tcPr>
                </a:tc>
                <a:tc>
                  <a:txBody>
                    <a:bodyPr/>
                    <a:lstStyle/>
                    <a:p>
                      <a:pPr marL="0" indent="0" algn="ctr"/>
                      <a:r>
                        <a:rPr lang="es-ES" dirty="0" smtClean="0"/>
                        <a:t>2nd ACTION</a:t>
                      </a:r>
                      <a:endParaRPr lang="es-ES" dirty="0"/>
                    </a:p>
                    <a:p>
                      <a:pPr marL="0" indent="0" algn="ctr"/>
                      <a:r>
                        <a:rPr lang="es-ES" dirty="0"/>
                        <a:t>1 STEP</a:t>
                      </a:r>
                      <a:endParaRPr lang="es-ES_tradnl" dirty="0"/>
                    </a:p>
                  </a:txBody>
                  <a:tcPr>
                    <a:solidFill>
                      <a:srgbClr val="8C0A32"/>
                    </a:solidFill>
                  </a:tcPr>
                </a:tc>
                <a:extLst>
                  <a:ext uri="{0D108BD9-81ED-4DB2-BD59-A6C34878D82A}">
                    <a16:rowId xmlns:a16="http://schemas.microsoft.com/office/drawing/2014/main" xmlns="" val="3749171508"/>
                  </a:ext>
                </a:extLst>
              </a:tr>
              <a:tr h="492751">
                <a:tc>
                  <a:txBody>
                    <a:bodyPr/>
                    <a:lstStyle/>
                    <a:p>
                      <a:pPr algn="ctr"/>
                      <a:r>
                        <a:rPr lang="es-ES" b="1"/>
                        <a:t>NO STOP </a:t>
                      </a:r>
                      <a:endParaRPr lang="es-ES_tradnl" b="1"/>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800" b="1" kern="1200" dirty="0">
                          <a:solidFill>
                            <a:schemeClr val="dk1"/>
                          </a:solidFill>
                          <a:latin typeface="+mn-lt"/>
                          <a:ea typeface="+mn-ea"/>
                          <a:cs typeface="+mn-cs"/>
                        </a:rPr>
                        <a:t>PIVOT FOOT – FREE</a:t>
                      </a:r>
                    </a:p>
                    <a:p>
                      <a:pPr marL="0" marR="0" lvl="0" indent="0" algn="just" defTabSz="457200" rtl="0" eaLnBrk="1" fontAlgn="auto" latinLnBrk="0" hangingPunct="1">
                        <a:lnSpc>
                          <a:spcPct val="100000"/>
                        </a:lnSpc>
                        <a:spcBef>
                          <a:spcPts val="0"/>
                        </a:spcBef>
                        <a:spcAft>
                          <a:spcPts val="0"/>
                        </a:spcAft>
                        <a:buClrTx/>
                        <a:buSzTx/>
                        <a:buFontTx/>
                        <a:buNone/>
                        <a:tabLst/>
                        <a:defRPr/>
                      </a:pPr>
                      <a:r>
                        <a:rPr lang="en-GB" altLang="es-ES_tradnl" sz="1400" dirty="0">
                          <a:solidFill>
                            <a:schemeClr val="tx1"/>
                          </a:solidFill>
                          <a:latin typeface="Arial" panose="020B0604020202020204" pitchFamily="34" charset="0"/>
                        </a:rPr>
                        <a:t>If both feet are off the floor and the player lands on both feet simultaneously, the moment one foot is lifted, the other foot becomes the pivot foot</a:t>
                      </a:r>
                      <a:endParaRPr lang="en-GB" altLang="es-ES_tradnl" sz="1800" dirty="0">
                        <a:solidFill>
                          <a:srgbClr val="FF0000"/>
                        </a:solidFill>
                        <a:latin typeface="Arial" panose="020B0604020202020204" pitchFamily="34" charset="0"/>
                      </a:endParaRPr>
                    </a:p>
                  </a:txBody>
                  <a:tcPr/>
                </a:tc>
                <a:extLst>
                  <a:ext uri="{0D108BD9-81ED-4DB2-BD59-A6C34878D82A}">
                    <a16:rowId xmlns:a16="http://schemas.microsoft.com/office/drawing/2014/main" xmlns="" val="2282879190"/>
                  </a:ext>
                </a:extLst>
              </a:tr>
            </a:tbl>
          </a:graphicData>
        </a:graphic>
      </p:graphicFrame>
      <p:pic>
        <p:nvPicPr>
          <p:cNvPr id="7" name="Imagen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055741">
            <a:off x="1186617" y="5156806"/>
            <a:ext cx="553529" cy="1162411"/>
          </a:xfrm>
          <a:prstGeom prst="rect">
            <a:avLst/>
          </a:prstGeom>
        </p:spPr>
      </p:pic>
      <p:cxnSp>
        <p:nvCxnSpPr>
          <p:cNvPr id="14" name="Conector recto 13"/>
          <p:cNvCxnSpPr>
            <a:cxnSpLocks/>
          </p:cNvCxnSpPr>
          <p:nvPr/>
        </p:nvCxnSpPr>
        <p:spPr>
          <a:xfrm>
            <a:off x="2472595" y="2848934"/>
            <a:ext cx="38230" cy="2917206"/>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cxnSp>
        <p:nvCxnSpPr>
          <p:cNvPr id="22" name="Conector recto 21"/>
          <p:cNvCxnSpPr/>
          <p:nvPr/>
        </p:nvCxnSpPr>
        <p:spPr>
          <a:xfrm>
            <a:off x="687312" y="4327125"/>
            <a:ext cx="7593759" cy="0"/>
          </a:xfrm>
          <a:prstGeom prst="line">
            <a:avLst/>
          </a:prstGeom>
        </p:spPr>
        <p:style>
          <a:lnRef idx="2">
            <a:schemeClr val="accent1"/>
          </a:lnRef>
          <a:fillRef idx="0">
            <a:schemeClr val="accent1"/>
          </a:fillRef>
          <a:effectRef idx="1">
            <a:schemeClr val="accent1"/>
          </a:effectRef>
          <a:fontRef idx="minor">
            <a:schemeClr val="tx1"/>
          </a:fontRef>
        </p:style>
      </p:cxnSp>
      <p:pic>
        <p:nvPicPr>
          <p:cNvPr id="26" name="Imagen 25"/>
          <p:cNvPicPr>
            <a:picLocks noChangeAspect="1"/>
          </p:cNvPicPr>
          <p:nvPr/>
        </p:nvPicPr>
        <p:blipFill>
          <a:blip r:embed="rId4"/>
          <a:stretch>
            <a:fillRect/>
          </a:stretch>
        </p:blipFill>
        <p:spPr>
          <a:xfrm>
            <a:off x="1519687" y="5514128"/>
            <a:ext cx="335309" cy="335309"/>
          </a:xfrm>
          <a:prstGeom prst="rect">
            <a:avLst/>
          </a:prstGeom>
        </p:spPr>
      </p:pic>
      <p:pic>
        <p:nvPicPr>
          <p:cNvPr id="33" name="Imagen 32"/>
          <p:cNvPicPr>
            <a:picLocks noChangeAspect="1"/>
          </p:cNvPicPr>
          <p:nvPr/>
        </p:nvPicPr>
        <p:blipFill>
          <a:blip r:embed="rId4"/>
          <a:stretch>
            <a:fillRect/>
          </a:stretch>
        </p:blipFill>
        <p:spPr>
          <a:xfrm>
            <a:off x="1497521" y="3705259"/>
            <a:ext cx="335309" cy="335309"/>
          </a:xfrm>
          <a:prstGeom prst="rect">
            <a:avLst/>
          </a:prstGeom>
        </p:spPr>
      </p:pic>
      <p:sp>
        <p:nvSpPr>
          <p:cNvPr id="21" name="Rectángulo 9"/>
          <p:cNvSpPr/>
          <p:nvPr/>
        </p:nvSpPr>
        <p:spPr>
          <a:xfrm>
            <a:off x="390132" y="181666"/>
            <a:ext cx="8333901" cy="830997"/>
          </a:xfrm>
          <a:prstGeom prst="rect">
            <a:avLst/>
          </a:prstGeom>
        </p:spPr>
        <p:txBody>
          <a:bodyPr wrap="square">
            <a:spAutoFit/>
          </a:bodyPr>
          <a:lstStyle/>
          <a:p>
            <a:r>
              <a:rPr lang="en-US" sz="2400" dirty="0">
                <a:solidFill>
                  <a:schemeClr val="bg1"/>
                </a:solidFill>
                <a:latin typeface="Fiba"/>
                <a:cs typeface="Fiba"/>
              </a:rPr>
              <a:t>COMPLETION OF A DRIBBLE </a:t>
            </a:r>
            <a:endParaRPr lang="en-US" sz="2400" dirty="0" smtClean="0">
              <a:solidFill>
                <a:schemeClr val="bg1"/>
              </a:solidFill>
              <a:latin typeface="Fiba"/>
              <a:cs typeface="Fiba"/>
            </a:endParaRPr>
          </a:p>
          <a:p>
            <a:r>
              <a:rPr lang="en-US" sz="2400" dirty="0" smtClean="0">
                <a:solidFill>
                  <a:schemeClr val="bg1"/>
                </a:solidFill>
                <a:latin typeface="Fiba"/>
                <a:cs typeface="Fiba"/>
              </a:rPr>
              <a:t>STOP ON THE FIRST STEP</a:t>
            </a:r>
            <a:endParaRPr lang="en-US" sz="2400" dirty="0">
              <a:solidFill>
                <a:schemeClr val="bg1"/>
              </a:solidFill>
              <a:latin typeface="Fiba"/>
              <a:cs typeface="Fiba"/>
            </a:endParaRPr>
          </a:p>
        </p:txBody>
      </p:sp>
      <p:sp>
        <p:nvSpPr>
          <p:cNvPr id="24" name="Rectángulo 23"/>
          <p:cNvSpPr/>
          <p:nvPr/>
        </p:nvSpPr>
        <p:spPr>
          <a:xfrm>
            <a:off x="2510825" y="5742043"/>
            <a:ext cx="6067349" cy="954107"/>
          </a:xfrm>
          <a:prstGeom prst="rect">
            <a:avLst/>
          </a:prstGeom>
          <a:solidFill>
            <a:schemeClr val="accent2">
              <a:lumMod val="20000"/>
              <a:lumOff val="80000"/>
            </a:schemeClr>
          </a:solidFill>
          <a:ln w="28575">
            <a:solidFill>
              <a:srgbClr val="8C0A32"/>
            </a:solidFill>
            <a:prstDash val="sysDash"/>
          </a:ln>
        </p:spPr>
        <p:txBody>
          <a:bodyPr wrap="square">
            <a:spAutoFit/>
          </a:bodyPr>
          <a:lstStyle/>
          <a:p>
            <a:pPr lvl="0" algn="just">
              <a:defRPr/>
            </a:pPr>
            <a:r>
              <a:rPr lang="en-GB" altLang="es-ES_tradnl" sz="1400">
                <a:solidFill>
                  <a:srgbClr val="000000"/>
                </a:solidFill>
                <a:latin typeface="Arial" panose="020B0604020202020204" pitchFamily="34" charset="0"/>
                <a:cs typeface="Arial"/>
              </a:rPr>
              <a:t>If the player who comes to a stop on his first step has both feet on the floor or they touch the floor simultaneously may pivot using either foot as his pivot foot. If he then jumps with both feet no foot may return to the floor before the ball is released from the hand(s).</a:t>
            </a:r>
            <a:endParaRPr lang="es-ES_tradnl" altLang="es-ES_tradnl" sz="1400">
              <a:solidFill>
                <a:srgbClr val="000000"/>
              </a:solidFill>
              <a:latin typeface="Arial" panose="020B0604020202020204" pitchFamily="34" charset="0"/>
              <a:cs typeface="Arial"/>
            </a:endParaRPr>
          </a:p>
        </p:txBody>
      </p:sp>
      <p:sp>
        <p:nvSpPr>
          <p:cNvPr id="28" name="Rectángulo 27"/>
          <p:cNvSpPr/>
          <p:nvPr/>
        </p:nvSpPr>
        <p:spPr>
          <a:xfrm>
            <a:off x="7564282" y="1044690"/>
            <a:ext cx="1222421" cy="461665"/>
          </a:xfrm>
          <a:prstGeom prst="rect">
            <a:avLst/>
          </a:prstGeom>
          <a:solidFill>
            <a:srgbClr val="00B050"/>
          </a:solidFill>
          <a:ln w="28575">
            <a:noFill/>
            <a:prstDash val="sysDash"/>
          </a:ln>
        </p:spPr>
        <p:txBody>
          <a:bodyPr wrap="square">
            <a:spAutoFit/>
          </a:bodyPr>
          <a:lstStyle/>
          <a:p>
            <a:r>
              <a:rPr lang="es-ES" sz="2400" b="1">
                <a:solidFill>
                  <a:schemeClr val="bg1"/>
                </a:solidFill>
                <a:latin typeface="Arial" panose="020B0604020202020204" pitchFamily="34" charset="0"/>
                <a:cs typeface="Arial" panose="020B0604020202020204" pitchFamily="34" charset="0"/>
              </a:rPr>
              <a:t>LEGAL </a:t>
            </a:r>
            <a:endParaRPr lang="es-ES_tradnl" sz="2400" b="1">
              <a:solidFill>
                <a:schemeClr val="bg1"/>
              </a:solidFill>
              <a:latin typeface="Arial" panose="020B0604020202020204" pitchFamily="34" charset="0"/>
              <a:cs typeface="Arial" panose="020B0604020202020204" pitchFamily="34" charset="0"/>
            </a:endParaRPr>
          </a:p>
        </p:txBody>
      </p:sp>
      <p:pic>
        <p:nvPicPr>
          <p:cNvPr id="43" name="Imagen 4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V="1">
            <a:off x="3398450" y="2997645"/>
            <a:ext cx="1324522" cy="656469"/>
          </a:xfrm>
          <a:prstGeom prst="rect">
            <a:avLst/>
          </a:prstGeom>
        </p:spPr>
      </p:pic>
      <p:pic>
        <p:nvPicPr>
          <p:cNvPr id="46" name="Imagen 4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26560" y="3571764"/>
            <a:ext cx="1229845" cy="711386"/>
          </a:xfrm>
          <a:prstGeom prst="rect">
            <a:avLst/>
          </a:prstGeom>
        </p:spPr>
      </p:pic>
      <p:pic>
        <p:nvPicPr>
          <p:cNvPr id="47" name="Imagen 46"/>
          <p:cNvPicPr>
            <a:picLocks noChangeAspect="1"/>
          </p:cNvPicPr>
          <p:nvPr/>
        </p:nvPicPr>
        <p:blipFill>
          <a:blip r:embed="rId7"/>
          <a:stretch>
            <a:fillRect/>
          </a:stretch>
        </p:blipFill>
        <p:spPr>
          <a:xfrm>
            <a:off x="4095036" y="3203809"/>
            <a:ext cx="420660" cy="365792"/>
          </a:xfrm>
          <a:prstGeom prst="rect">
            <a:avLst/>
          </a:prstGeom>
        </p:spPr>
      </p:pic>
      <p:pic>
        <p:nvPicPr>
          <p:cNvPr id="48" name="Imagen 47"/>
          <p:cNvPicPr>
            <a:picLocks noChangeAspect="1"/>
          </p:cNvPicPr>
          <p:nvPr/>
        </p:nvPicPr>
        <p:blipFill>
          <a:blip r:embed="rId7"/>
          <a:stretch>
            <a:fillRect/>
          </a:stretch>
        </p:blipFill>
        <p:spPr>
          <a:xfrm>
            <a:off x="4012090" y="3704293"/>
            <a:ext cx="420660" cy="365792"/>
          </a:xfrm>
          <a:prstGeom prst="rect">
            <a:avLst/>
          </a:prstGeom>
        </p:spPr>
      </p:pic>
      <p:pic>
        <p:nvPicPr>
          <p:cNvPr id="27" name="Imagen 2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V="1">
            <a:off x="3426560" y="4447892"/>
            <a:ext cx="1324522" cy="656469"/>
          </a:xfrm>
          <a:prstGeom prst="rect">
            <a:avLst/>
          </a:prstGeom>
        </p:spPr>
      </p:pic>
      <p:pic>
        <p:nvPicPr>
          <p:cNvPr id="29" name="Imagen 2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63733" y="5032263"/>
            <a:ext cx="1301113" cy="711386"/>
          </a:xfrm>
          <a:prstGeom prst="rect">
            <a:avLst/>
          </a:prstGeom>
        </p:spPr>
      </p:pic>
      <p:pic>
        <p:nvPicPr>
          <p:cNvPr id="30" name="Imagen 29"/>
          <p:cNvPicPr>
            <a:picLocks noChangeAspect="1"/>
          </p:cNvPicPr>
          <p:nvPr/>
        </p:nvPicPr>
        <p:blipFill>
          <a:blip r:embed="rId7"/>
          <a:stretch>
            <a:fillRect/>
          </a:stretch>
        </p:blipFill>
        <p:spPr>
          <a:xfrm>
            <a:off x="4170240" y="5148336"/>
            <a:ext cx="420660" cy="365792"/>
          </a:xfrm>
          <a:prstGeom prst="rect">
            <a:avLst/>
          </a:prstGeom>
        </p:spPr>
      </p:pic>
      <p:pic>
        <p:nvPicPr>
          <p:cNvPr id="31" name="Imagen 30"/>
          <p:cNvPicPr>
            <a:picLocks noChangeAspect="1"/>
          </p:cNvPicPr>
          <p:nvPr/>
        </p:nvPicPr>
        <p:blipFill>
          <a:blip r:embed="rId7"/>
          <a:stretch>
            <a:fillRect/>
          </a:stretch>
        </p:blipFill>
        <p:spPr>
          <a:xfrm>
            <a:off x="4142528" y="4630985"/>
            <a:ext cx="420660" cy="365792"/>
          </a:xfrm>
          <a:prstGeom prst="rect">
            <a:avLst/>
          </a:prstGeom>
        </p:spPr>
      </p:pic>
      <p:pic>
        <p:nvPicPr>
          <p:cNvPr id="36" name="Imagen 3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5605356">
            <a:off x="5702180" y="2971088"/>
            <a:ext cx="664114" cy="1232376"/>
          </a:xfrm>
          <a:prstGeom prst="rect">
            <a:avLst/>
          </a:prstGeom>
        </p:spPr>
      </p:pic>
      <p:pic>
        <p:nvPicPr>
          <p:cNvPr id="37" name="Imagen 3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5605356">
            <a:off x="5847354" y="4353558"/>
            <a:ext cx="664114" cy="1232376"/>
          </a:xfrm>
          <a:prstGeom prst="rect">
            <a:avLst/>
          </a:prstGeom>
        </p:spPr>
      </p:pic>
      <p:sp>
        <p:nvSpPr>
          <p:cNvPr id="38" name="CuadroTexto 37"/>
          <p:cNvSpPr txBox="1"/>
          <p:nvPr/>
        </p:nvSpPr>
        <p:spPr>
          <a:xfrm>
            <a:off x="6760713" y="4129479"/>
            <a:ext cx="474161" cy="369332"/>
          </a:xfrm>
          <a:prstGeom prst="rect">
            <a:avLst/>
          </a:prstGeom>
          <a:solidFill>
            <a:schemeClr val="bg1"/>
          </a:solidFill>
          <a:ln>
            <a:solidFill>
              <a:schemeClr val="tx1"/>
            </a:solidFill>
          </a:ln>
        </p:spPr>
        <p:txBody>
          <a:bodyPr wrap="square" rtlCol="0">
            <a:spAutoFit/>
          </a:bodyPr>
          <a:lstStyle/>
          <a:p>
            <a:r>
              <a:rPr lang="es-ES" b="1"/>
              <a:t>OR</a:t>
            </a:r>
            <a:endParaRPr lang="es-ES_tradnl" b="1"/>
          </a:p>
        </p:txBody>
      </p:sp>
      <p:pic>
        <p:nvPicPr>
          <p:cNvPr id="23" name="Imagen 2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5605356">
            <a:off x="1131324" y="4403517"/>
            <a:ext cx="664114" cy="1232376"/>
          </a:xfrm>
          <a:prstGeom prst="rect">
            <a:avLst/>
          </a:prstGeom>
        </p:spPr>
      </p:pic>
      <p:sp>
        <p:nvSpPr>
          <p:cNvPr id="25" name="CuadroTexto 24"/>
          <p:cNvSpPr txBox="1"/>
          <p:nvPr/>
        </p:nvSpPr>
        <p:spPr>
          <a:xfrm>
            <a:off x="3767218" y="4150907"/>
            <a:ext cx="737298" cy="369332"/>
          </a:xfrm>
          <a:prstGeom prst="rect">
            <a:avLst/>
          </a:prstGeom>
          <a:solidFill>
            <a:schemeClr val="bg1"/>
          </a:solidFill>
          <a:ln>
            <a:solidFill>
              <a:schemeClr val="tx1"/>
            </a:solidFill>
          </a:ln>
        </p:spPr>
        <p:txBody>
          <a:bodyPr wrap="square" rtlCol="0">
            <a:spAutoFit/>
          </a:bodyPr>
          <a:lstStyle/>
          <a:p>
            <a:r>
              <a:rPr lang="es-ES" b="1"/>
              <a:t>STOP </a:t>
            </a:r>
            <a:endParaRPr lang="es-ES_tradnl" b="1"/>
          </a:p>
        </p:txBody>
      </p:sp>
      <p:pic>
        <p:nvPicPr>
          <p:cNvPr id="32" name="Gráfico 31" descr="Flecha lineal: curva con sentido de las agujas del reloj"/>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rot="7291258">
            <a:off x="4849451" y="2807908"/>
            <a:ext cx="617389" cy="974956"/>
          </a:xfrm>
          <a:prstGeom prst="rect">
            <a:avLst/>
          </a:prstGeom>
        </p:spPr>
      </p:pic>
      <p:pic>
        <p:nvPicPr>
          <p:cNvPr id="34" name="Gráfico 33" descr="Flecha lineal: curva con sentido de las agujas del reloj"/>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rot="7291258">
            <a:off x="4828680" y="4149854"/>
            <a:ext cx="669753" cy="1057648"/>
          </a:xfrm>
          <a:prstGeom prst="rect">
            <a:avLst/>
          </a:prstGeom>
        </p:spPr>
      </p:pic>
      <p:pic>
        <p:nvPicPr>
          <p:cNvPr id="3" name="Imagen 2"/>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326437" y="3571764"/>
            <a:ext cx="1518197" cy="1595581"/>
          </a:xfrm>
          <a:prstGeom prst="rect">
            <a:avLst/>
          </a:prstGeom>
        </p:spPr>
      </p:pic>
      <p:sp>
        <p:nvSpPr>
          <p:cNvPr id="35" name="Elipse 34"/>
          <p:cNvSpPr/>
          <p:nvPr/>
        </p:nvSpPr>
        <p:spPr>
          <a:xfrm>
            <a:off x="3463733" y="5013814"/>
            <a:ext cx="1471824" cy="752326"/>
          </a:xfrm>
          <a:prstGeom prst="ellipse">
            <a:avLst/>
          </a:prstGeom>
          <a:noFill/>
          <a:ln>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noFill/>
            </a:endParaRPr>
          </a:p>
        </p:txBody>
      </p:sp>
      <p:sp>
        <p:nvSpPr>
          <p:cNvPr id="39" name="Elipse 38"/>
          <p:cNvSpPr/>
          <p:nvPr/>
        </p:nvSpPr>
        <p:spPr>
          <a:xfrm>
            <a:off x="3497620" y="3564298"/>
            <a:ext cx="1296411" cy="728276"/>
          </a:xfrm>
          <a:prstGeom prst="ellipse">
            <a:avLst/>
          </a:prstGeom>
          <a:noFill/>
          <a:ln>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noFill/>
            </a:endParaRPr>
          </a:p>
        </p:txBody>
      </p:sp>
    </p:spTree>
    <p:extLst>
      <p:ext uri="{BB962C8B-B14F-4D97-AF65-F5344CB8AC3E}">
        <p14:creationId xmlns:p14="http://schemas.microsoft.com/office/powerpoint/2010/main" val="3641200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3"/>
          <a:stretch>
            <a:fillRect/>
          </a:stretch>
        </p:blipFill>
        <p:spPr>
          <a:xfrm>
            <a:off x="8121532" y="3409988"/>
            <a:ext cx="781544" cy="1837559"/>
          </a:xfrm>
          <a:prstGeom prst="rect">
            <a:avLst/>
          </a:prstGeom>
        </p:spPr>
      </p:pic>
      <p:pic>
        <p:nvPicPr>
          <p:cNvPr id="48" name="Imagen 4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178041" flipH="1">
            <a:off x="1238803" y="2948340"/>
            <a:ext cx="456942" cy="957312"/>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2826772967"/>
              </p:ext>
            </p:extLst>
          </p:nvPr>
        </p:nvGraphicFramePr>
        <p:xfrm>
          <a:off x="426026" y="1573075"/>
          <a:ext cx="8262115" cy="1208990"/>
        </p:xfrm>
        <a:graphic>
          <a:graphicData uri="http://schemas.openxmlformats.org/drawingml/2006/table">
            <a:tbl>
              <a:tblPr firstRow="1" bandRow="1">
                <a:tableStyleId>{5C22544A-7EE6-4342-B048-85BDC9FD1C3A}</a:tableStyleId>
              </a:tblPr>
              <a:tblGrid>
                <a:gridCol w="2194729">
                  <a:extLst>
                    <a:ext uri="{9D8B030D-6E8A-4147-A177-3AD203B41FA5}">
                      <a16:colId xmlns:a16="http://schemas.microsoft.com/office/drawing/2014/main" xmlns="" val="2527591348"/>
                    </a:ext>
                  </a:extLst>
                </a:gridCol>
                <a:gridCol w="3478894">
                  <a:extLst>
                    <a:ext uri="{9D8B030D-6E8A-4147-A177-3AD203B41FA5}">
                      <a16:colId xmlns:a16="http://schemas.microsoft.com/office/drawing/2014/main" xmlns="" val="1473037361"/>
                    </a:ext>
                  </a:extLst>
                </a:gridCol>
                <a:gridCol w="2588492">
                  <a:extLst>
                    <a:ext uri="{9D8B030D-6E8A-4147-A177-3AD203B41FA5}">
                      <a16:colId xmlns:a16="http://schemas.microsoft.com/office/drawing/2014/main" xmlns="" val="369028240"/>
                    </a:ext>
                  </a:extLst>
                </a:gridCol>
              </a:tblGrid>
              <a:tr h="754251">
                <a:tc>
                  <a:txBody>
                    <a:bodyPr/>
                    <a:lstStyle/>
                    <a:p>
                      <a:pPr algn="ctr"/>
                      <a:r>
                        <a:rPr lang="es-ES" sz="1600"/>
                        <a:t>1 ACTION</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1600"/>
                        <a:t>0</a:t>
                      </a:r>
                      <a:r>
                        <a:rPr lang="es-ES" sz="1600" baseline="0"/>
                        <a:t> STEP </a:t>
                      </a:r>
                      <a:endParaRPr lang="es-ES" sz="1600" b="1" baseline="0"/>
                    </a:p>
                  </a:txBody>
                  <a:tcPr>
                    <a:solidFill>
                      <a:srgbClr val="8C0A32"/>
                    </a:solidFill>
                  </a:tcPr>
                </a:tc>
                <a:tc>
                  <a:txBody>
                    <a:bodyPr/>
                    <a:lstStyle/>
                    <a:p>
                      <a:pPr algn="ctr"/>
                      <a:r>
                        <a:rPr lang="es-ES" sz="1600"/>
                        <a:t>2 ACTIONS</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1600"/>
                        <a:t>1 STEP </a:t>
                      </a:r>
                    </a:p>
                    <a:p>
                      <a:pPr marL="0" marR="0" lvl="0" indent="0" algn="ctr" defTabSz="457200" rtl="0" eaLnBrk="1" fontAlgn="auto" latinLnBrk="0" hangingPunct="1">
                        <a:lnSpc>
                          <a:spcPct val="100000"/>
                        </a:lnSpc>
                        <a:spcBef>
                          <a:spcPts val="0"/>
                        </a:spcBef>
                        <a:spcAft>
                          <a:spcPts val="0"/>
                        </a:spcAft>
                        <a:buClrTx/>
                        <a:buSzTx/>
                        <a:buFontTx/>
                        <a:buNone/>
                        <a:tabLst/>
                        <a:defRPr/>
                      </a:pPr>
                      <a:r>
                        <a:rPr lang="es-ES" sz="1600"/>
                        <a:t> </a:t>
                      </a:r>
                      <a:r>
                        <a:rPr lang="es-ES" sz="1600" b="1" baseline="0"/>
                        <a:t>AFTER GAINING CONTROL THE  BALL </a:t>
                      </a:r>
                      <a:endParaRPr lang="es-ES_tradnl" sz="1600" b="1"/>
                    </a:p>
                  </a:txBody>
                  <a:tcPr>
                    <a:solidFill>
                      <a:srgbClr val="8C0A32"/>
                    </a:solidFill>
                  </a:tcPr>
                </a:tc>
                <a:tc>
                  <a:txBody>
                    <a:bodyPr/>
                    <a:lstStyle/>
                    <a:p>
                      <a:pPr algn="ctr"/>
                      <a:r>
                        <a:rPr lang="es-ES" sz="1600"/>
                        <a:t>3 ACTIONS</a:t>
                      </a:r>
                    </a:p>
                    <a:p>
                      <a:pPr algn="ctr"/>
                      <a:r>
                        <a:rPr lang="es-ES" sz="1600"/>
                        <a:t>2 STEP</a:t>
                      </a:r>
                      <a:endParaRPr lang="es-ES_tradnl" sz="1600"/>
                    </a:p>
                  </a:txBody>
                  <a:tcPr>
                    <a:solidFill>
                      <a:srgbClr val="8C0A32"/>
                    </a:solidFill>
                  </a:tcPr>
                </a:tc>
                <a:extLst>
                  <a:ext uri="{0D108BD9-81ED-4DB2-BD59-A6C34878D82A}">
                    <a16:rowId xmlns:a16="http://schemas.microsoft.com/office/drawing/2014/main" xmlns="" val="3749171508"/>
                  </a:ext>
                </a:extLst>
              </a:tr>
              <a:tr h="386030">
                <a:tc>
                  <a:txBody>
                    <a:bodyPr/>
                    <a:lstStyle/>
                    <a:p>
                      <a:pPr algn="ctr"/>
                      <a:r>
                        <a:rPr lang="es-ES" sz="1400" b="1"/>
                        <a:t>NO</a:t>
                      </a:r>
                      <a:r>
                        <a:rPr lang="es-ES" sz="1400" b="1" baseline="0"/>
                        <a:t> STOP</a:t>
                      </a:r>
                      <a:endParaRPr lang="es-ES_tradnl" sz="1400" b="1"/>
                    </a:p>
                  </a:txBody>
                  <a:tcPr/>
                </a:tc>
                <a:tc>
                  <a:txBody>
                    <a:bodyPr/>
                    <a:lstStyle/>
                    <a:p>
                      <a:pPr algn="ctr"/>
                      <a:endParaRPr lang="es-ES_tradnl" sz="1400" b="1"/>
                    </a:p>
                  </a:txBody>
                  <a:tcPr/>
                </a:tc>
                <a:tc>
                  <a:txBody>
                    <a:bodyPr/>
                    <a:lstStyle/>
                    <a:p>
                      <a:pPr marL="0" algn="ctr" defTabSz="457200" rtl="0" eaLnBrk="1" latinLnBrk="0" hangingPunct="1"/>
                      <a:r>
                        <a:rPr lang="es-ES" sz="1400" b="1" kern="1200">
                          <a:solidFill>
                            <a:schemeClr val="dk1"/>
                          </a:solidFill>
                          <a:latin typeface="+mn-lt"/>
                          <a:ea typeface="+mn-ea"/>
                          <a:cs typeface="+mn-cs"/>
                        </a:rPr>
                        <a:t>NO PIVOT FOOT</a:t>
                      </a:r>
                      <a:endParaRPr lang="es-ES_tradnl" sz="1400" b="1" kern="1200">
                        <a:solidFill>
                          <a:schemeClr val="dk1"/>
                        </a:solidFill>
                        <a:latin typeface="+mn-lt"/>
                        <a:ea typeface="+mn-ea"/>
                        <a:cs typeface="+mn-cs"/>
                      </a:endParaRPr>
                    </a:p>
                  </a:txBody>
                  <a:tcPr/>
                </a:tc>
                <a:extLst>
                  <a:ext uri="{0D108BD9-81ED-4DB2-BD59-A6C34878D82A}">
                    <a16:rowId xmlns:a16="http://schemas.microsoft.com/office/drawing/2014/main" xmlns="" val="2282879190"/>
                  </a:ext>
                </a:extLst>
              </a:tr>
            </a:tbl>
          </a:graphicData>
        </a:graphic>
      </p:graphicFrame>
      <p:pic>
        <p:nvPicPr>
          <p:cNvPr id="5" name="Imagen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4113" y="4465274"/>
            <a:ext cx="1254822" cy="679695"/>
          </a:xfrm>
          <a:prstGeom prst="rect">
            <a:avLst/>
          </a:prstGeom>
        </p:spPr>
      </p:pic>
      <p:pic>
        <p:nvPicPr>
          <p:cNvPr id="7" name="Imagen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055741">
            <a:off x="1316049" y="4874115"/>
            <a:ext cx="553529" cy="1162411"/>
          </a:xfrm>
          <a:prstGeom prst="rect">
            <a:avLst/>
          </a:prstGeom>
        </p:spPr>
      </p:pic>
      <p:pic>
        <p:nvPicPr>
          <p:cNvPr id="9" name="Imagen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01852" y="4958910"/>
            <a:ext cx="1345059" cy="712518"/>
          </a:xfrm>
          <a:prstGeom prst="rect">
            <a:avLst/>
          </a:prstGeom>
        </p:spPr>
      </p:pic>
      <p:cxnSp>
        <p:nvCxnSpPr>
          <p:cNvPr id="14" name="Conector recto 13"/>
          <p:cNvCxnSpPr/>
          <p:nvPr/>
        </p:nvCxnSpPr>
        <p:spPr>
          <a:xfrm>
            <a:off x="2641078" y="2882787"/>
            <a:ext cx="30278" cy="3180687"/>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pic>
        <p:nvPicPr>
          <p:cNvPr id="17" name="Imagen 16"/>
          <p:cNvPicPr>
            <a:picLocks noChangeAspect="1"/>
          </p:cNvPicPr>
          <p:nvPr/>
        </p:nvPicPr>
        <p:blipFill>
          <a:blip r:embed="rId8"/>
          <a:stretch>
            <a:fillRect/>
          </a:stretch>
        </p:blipFill>
        <p:spPr>
          <a:xfrm>
            <a:off x="4254668" y="5089858"/>
            <a:ext cx="420660" cy="365792"/>
          </a:xfrm>
          <a:prstGeom prst="rect">
            <a:avLst/>
          </a:prstGeom>
        </p:spPr>
      </p:pic>
      <p:grpSp>
        <p:nvGrpSpPr>
          <p:cNvPr id="29" name="Grupo 28"/>
          <p:cNvGrpSpPr/>
          <p:nvPr/>
        </p:nvGrpSpPr>
        <p:grpSpPr>
          <a:xfrm>
            <a:off x="6303666" y="4617066"/>
            <a:ext cx="1020186" cy="630481"/>
            <a:chOff x="6161503" y="2973937"/>
            <a:chExt cx="1463167" cy="890093"/>
          </a:xfrm>
        </p:grpSpPr>
        <p:pic>
          <p:nvPicPr>
            <p:cNvPr id="11" name="Imagen 1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61503" y="2973937"/>
              <a:ext cx="1463167" cy="890093"/>
            </a:xfrm>
            <a:prstGeom prst="rect">
              <a:avLst/>
            </a:prstGeom>
          </p:spPr>
        </p:pic>
        <p:pic>
          <p:nvPicPr>
            <p:cNvPr id="19" name="Imagen 1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893087" y="3193411"/>
              <a:ext cx="451143" cy="402371"/>
            </a:xfrm>
            <a:prstGeom prst="rect">
              <a:avLst/>
            </a:prstGeom>
          </p:spPr>
        </p:pic>
      </p:grpSp>
      <p:cxnSp>
        <p:nvCxnSpPr>
          <p:cNvPr id="22" name="Conector recto 21"/>
          <p:cNvCxnSpPr>
            <a:cxnSpLocks/>
          </p:cNvCxnSpPr>
          <p:nvPr/>
        </p:nvCxnSpPr>
        <p:spPr>
          <a:xfrm>
            <a:off x="819361" y="4378274"/>
            <a:ext cx="7675484"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27" name="Grupo 26"/>
          <p:cNvGrpSpPr/>
          <p:nvPr/>
        </p:nvGrpSpPr>
        <p:grpSpPr>
          <a:xfrm>
            <a:off x="986850" y="2774719"/>
            <a:ext cx="972824" cy="560214"/>
            <a:chOff x="791981" y="3270039"/>
            <a:chExt cx="1282202" cy="694526"/>
          </a:xfrm>
        </p:grpSpPr>
        <p:pic>
          <p:nvPicPr>
            <p:cNvPr id="3" name="Imagen 2"/>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91981" y="3270039"/>
              <a:ext cx="1282202" cy="694526"/>
            </a:xfrm>
            <a:prstGeom prst="rect">
              <a:avLst/>
            </a:prstGeom>
          </p:spPr>
        </p:pic>
        <p:pic>
          <p:nvPicPr>
            <p:cNvPr id="24" name="Imagen 23"/>
            <p:cNvPicPr>
              <a:picLocks noChangeAspect="1"/>
            </p:cNvPicPr>
            <p:nvPr/>
          </p:nvPicPr>
          <p:blipFill>
            <a:blip r:embed="rId12">
              <a:clrChange>
                <a:clrFrom>
                  <a:srgbClr val="FFFFFF"/>
                </a:clrFrom>
                <a:clrTo>
                  <a:srgbClr val="FFFFFF">
                    <a:alpha val="0"/>
                  </a:srgbClr>
                </a:clrTo>
              </a:clrChange>
            </a:blip>
            <a:stretch>
              <a:fillRect/>
            </a:stretch>
          </p:blipFill>
          <p:spPr>
            <a:xfrm>
              <a:off x="1466697" y="3418984"/>
              <a:ext cx="335467" cy="335467"/>
            </a:xfrm>
            <a:prstGeom prst="rect">
              <a:avLst/>
            </a:prstGeom>
          </p:spPr>
        </p:pic>
      </p:grpSp>
      <p:pic>
        <p:nvPicPr>
          <p:cNvPr id="25" name="Imagen 24"/>
          <p:cNvPicPr>
            <a:picLocks noChangeAspect="1"/>
          </p:cNvPicPr>
          <p:nvPr/>
        </p:nvPicPr>
        <p:blipFill>
          <a:blip r:embed="rId13"/>
          <a:stretch>
            <a:fillRect/>
          </a:stretch>
        </p:blipFill>
        <p:spPr>
          <a:xfrm>
            <a:off x="1285680" y="4594006"/>
            <a:ext cx="335309" cy="335309"/>
          </a:xfrm>
          <a:prstGeom prst="rect">
            <a:avLst/>
          </a:prstGeom>
        </p:spPr>
      </p:pic>
      <p:pic>
        <p:nvPicPr>
          <p:cNvPr id="26" name="Imagen 25"/>
          <p:cNvPicPr>
            <a:picLocks noChangeAspect="1"/>
          </p:cNvPicPr>
          <p:nvPr/>
        </p:nvPicPr>
        <p:blipFill>
          <a:blip r:embed="rId13"/>
          <a:stretch>
            <a:fillRect/>
          </a:stretch>
        </p:blipFill>
        <p:spPr>
          <a:xfrm>
            <a:off x="1670359" y="5269366"/>
            <a:ext cx="335309" cy="335309"/>
          </a:xfrm>
          <a:prstGeom prst="rect">
            <a:avLst/>
          </a:prstGeom>
        </p:spPr>
      </p:pic>
      <p:sp>
        <p:nvSpPr>
          <p:cNvPr id="4" name="Rectángulo 3"/>
          <p:cNvSpPr/>
          <p:nvPr/>
        </p:nvSpPr>
        <p:spPr>
          <a:xfrm>
            <a:off x="2719489" y="5713606"/>
            <a:ext cx="5968652" cy="954107"/>
          </a:xfrm>
          <a:prstGeom prst="rect">
            <a:avLst/>
          </a:prstGeom>
          <a:solidFill>
            <a:schemeClr val="accent2">
              <a:lumMod val="20000"/>
              <a:lumOff val="80000"/>
            </a:schemeClr>
          </a:solidFill>
          <a:ln w="28575">
            <a:solidFill>
              <a:srgbClr val="8C0A32"/>
            </a:solidFill>
            <a:prstDash val="sysDash"/>
          </a:ln>
        </p:spPr>
        <p:txBody>
          <a:bodyPr wrap="square">
            <a:spAutoFit/>
          </a:bodyPr>
          <a:lstStyle/>
          <a:p>
            <a:pPr marL="88900" lvl="1"/>
            <a:r>
              <a:rPr lang="en-GB" altLang="es-ES_tradnl" sz="1400">
                <a:latin typeface="Arial" panose="020B0604020202020204" pitchFamily="34" charset="0"/>
                <a:cs typeface="Arial" panose="020B0604020202020204" pitchFamily="34" charset="0"/>
              </a:rPr>
              <a:t>If a player jumps off one foot on the first step he may land with both feet simultaneously for the second step. In this situation, the player may not pivot with either foot. If one or both feet then leave the floor </a:t>
            </a:r>
            <a:r>
              <a:rPr lang="en-GB" altLang="es-ES_tradnl" sz="1400" b="1">
                <a:latin typeface="Arial" panose="020B0604020202020204" pitchFamily="34" charset="0"/>
                <a:cs typeface="Arial" panose="020B0604020202020204" pitchFamily="34" charset="0"/>
              </a:rPr>
              <a:t>no foot may return to the floor before the ball is released from the hand(s).</a:t>
            </a:r>
          </a:p>
        </p:txBody>
      </p:sp>
      <p:grpSp>
        <p:nvGrpSpPr>
          <p:cNvPr id="32" name="Grupo 31"/>
          <p:cNvGrpSpPr/>
          <p:nvPr/>
        </p:nvGrpSpPr>
        <p:grpSpPr>
          <a:xfrm flipV="1">
            <a:off x="6313921" y="5024190"/>
            <a:ext cx="1048832" cy="667449"/>
            <a:chOff x="6161503" y="2973937"/>
            <a:chExt cx="1463167" cy="890093"/>
          </a:xfrm>
        </p:grpSpPr>
        <p:pic>
          <p:nvPicPr>
            <p:cNvPr id="33" name="Imagen 32"/>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161503" y="2973937"/>
              <a:ext cx="1463167" cy="890093"/>
            </a:xfrm>
            <a:prstGeom prst="rect">
              <a:avLst/>
            </a:prstGeom>
          </p:spPr>
        </p:pic>
        <p:pic>
          <p:nvPicPr>
            <p:cNvPr id="34" name="Imagen 33"/>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893087" y="3193411"/>
              <a:ext cx="451143" cy="402371"/>
            </a:xfrm>
            <a:prstGeom prst="rect">
              <a:avLst/>
            </a:prstGeom>
          </p:spPr>
        </p:pic>
      </p:grpSp>
      <p:grpSp>
        <p:nvGrpSpPr>
          <p:cNvPr id="39" name="Grupo 38"/>
          <p:cNvGrpSpPr/>
          <p:nvPr/>
        </p:nvGrpSpPr>
        <p:grpSpPr>
          <a:xfrm>
            <a:off x="6262934" y="3101857"/>
            <a:ext cx="1020186" cy="630481"/>
            <a:chOff x="6161503" y="2973937"/>
            <a:chExt cx="1463167" cy="890093"/>
          </a:xfrm>
        </p:grpSpPr>
        <p:pic>
          <p:nvPicPr>
            <p:cNvPr id="40" name="Imagen 3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61503" y="2973937"/>
              <a:ext cx="1463167" cy="890093"/>
            </a:xfrm>
            <a:prstGeom prst="rect">
              <a:avLst/>
            </a:prstGeom>
          </p:spPr>
        </p:pic>
        <p:pic>
          <p:nvPicPr>
            <p:cNvPr id="41" name="Imagen 4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893087" y="3193411"/>
              <a:ext cx="451143" cy="402371"/>
            </a:xfrm>
            <a:prstGeom prst="rect">
              <a:avLst/>
            </a:prstGeom>
          </p:spPr>
        </p:pic>
      </p:grpSp>
      <p:grpSp>
        <p:nvGrpSpPr>
          <p:cNvPr id="42" name="Grupo 41"/>
          <p:cNvGrpSpPr/>
          <p:nvPr/>
        </p:nvGrpSpPr>
        <p:grpSpPr>
          <a:xfrm flipV="1">
            <a:off x="6313773" y="3673089"/>
            <a:ext cx="1048832" cy="667449"/>
            <a:chOff x="6161503" y="2973937"/>
            <a:chExt cx="1463167" cy="890093"/>
          </a:xfrm>
        </p:grpSpPr>
        <p:pic>
          <p:nvPicPr>
            <p:cNvPr id="43" name="Imagen 42"/>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161503" y="2973937"/>
              <a:ext cx="1463167" cy="890093"/>
            </a:xfrm>
            <a:prstGeom prst="rect">
              <a:avLst/>
            </a:prstGeom>
          </p:spPr>
        </p:pic>
        <p:pic>
          <p:nvPicPr>
            <p:cNvPr id="44" name="Imagen 43"/>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893087" y="3193411"/>
              <a:ext cx="451143" cy="402371"/>
            </a:xfrm>
            <a:prstGeom prst="rect">
              <a:avLst/>
            </a:prstGeom>
          </p:spPr>
        </p:pic>
      </p:grpSp>
      <p:sp>
        <p:nvSpPr>
          <p:cNvPr id="45" name="Rectángulo 44"/>
          <p:cNvSpPr/>
          <p:nvPr/>
        </p:nvSpPr>
        <p:spPr>
          <a:xfrm>
            <a:off x="7564282" y="1044690"/>
            <a:ext cx="1222421" cy="461665"/>
          </a:xfrm>
          <a:prstGeom prst="rect">
            <a:avLst/>
          </a:prstGeom>
          <a:solidFill>
            <a:srgbClr val="00B050"/>
          </a:solidFill>
          <a:ln w="28575">
            <a:noFill/>
            <a:prstDash val="sysDash"/>
          </a:ln>
        </p:spPr>
        <p:txBody>
          <a:bodyPr wrap="square">
            <a:spAutoFit/>
          </a:bodyPr>
          <a:lstStyle/>
          <a:p>
            <a:r>
              <a:rPr lang="es-ES" sz="2400" b="1">
                <a:solidFill>
                  <a:schemeClr val="bg1"/>
                </a:solidFill>
                <a:latin typeface="Arial" panose="020B0604020202020204" pitchFamily="34" charset="0"/>
                <a:cs typeface="Arial" panose="020B0604020202020204" pitchFamily="34" charset="0"/>
              </a:rPr>
              <a:t>LEGAL </a:t>
            </a:r>
            <a:endParaRPr lang="es-ES_tradnl" sz="2400" b="1">
              <a:solidFill>
                <a:schemeClr val="bg1"/>
              </a:solidFill>
              <a:latin typeface="Arial" panose="020B0604020202020204" pitchFamily="34" charset="0"/>
              <a:cs typeface="Arial" panose="020B0604020202020204" pitchFamily="34" charset="0"/>
            </a:endParaRPr>
          </a:p>
        </p:txBody>
      </p:sp>
      <p:cxnSp>
        <p:nvCxnSpPr>
          <p:cNvPr id="46" name="Conector recto 45"/>
          <p:cNvCxnSpPr>
            <a:cxnSpLocks/>
          </p:cNvCxnSpPr>
          <p:nvPr/>
        </p:nvCxnSpPr>
        <p:spPr>
          <a:xfrm>
            <a:off x="7979546" y="3724325"/>
            <a:ext cx="912742" cy="109244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7" name="Conector recto 46"/>
          <p:cNvCxnSpPr>
            <a:cxnSpLocks/>
          </p:cNvCxnSpPr>
          <p:nvPr/>
        </p:nvCxnSpPr>
        <p:spPr>
          <a:xfrm flipH="1">
            <a:off x="8042803" y="3796131"/>
            <a:ext cx="732683" cy="114530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58" name="Imagen 57"/>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rot="749146">
            <a:off x="1275599" y="3986128"/>
            <a:ext cx="316516" cy="316516"/>
          </a:xfrm>
          <a:prstGeom prst="rect">
            <a:avLst/>
          </a:prstGeom>
        </p:spPr>
      </p:pic>
      <p:sp>
        <p:nvSpPr>
          <p:cNvPr id="59" name="CuadroTexto 58"/>
          <p:cNvSpPr txBox="1"/>
          <p:nvPr/>
        </p:nvSpPr>
        <p:spPr>
          <a:xfrm>
            <a:off x="1168714" y="3560694"/>
            <a:ext cx="617600" cy="369332"/>
          </a:xfrm>
          <a:prstGeom prst="rect">
            <a:avLst/>
          </a:prstGeom>
          <a:noFill/>
        </p:spPr>
        <p:txBody>
          <a:bodyPr wrap="square" rtlCol="0">
            <a:spAutoFit/>
          </a:bodyPr>
          <a:lstStyle/>
          <a:p>
            <a:r>
              <a:rPr lang="es-ES" b="1"/>
              <a:t>OR</a:t>
            </a:r>
            <a:endParaRPr lang="es-ES_tradnl" b="1"/>
          </a:p>
        </p:txBody>
      </p:sp>
      <p:pic>
        <p:nvPicPr>
          <p:cNvPr id="12" name="Imagen 11"/>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460137" y="3399823"/>
            <a:ext cx="615688" cy="1790793"/>
          </a:xfrm>
          <a:prstGeom prst="rect">
            <a:avLst/>
          </a:prstGeom>
        </p:spPr>
      </p:pic>
      <p:pic>
        <p:nvPicPr>
          <p:cNvPr id="10" name="Imagen 9"/>
          <p:cNvPicPr>
            <a:picLocks noChangeAspect="1"/>
          </p:cNvPicPr>
          <p:nvPr/>
        </p:nvPicPr>
        <p:blipFill>
          <a:blip r:embed="rId18"/>
          <a:stretch>
            <a:fillRect/>
          </a:stretch>
        </p:blipFill>
        <p:spPr>
          <a:xfrm>
            <a:off x="3501852" y="3564258"/>
            <a:ext cx="1347333" cy="713294"/>
          </a:xfrm>
          <a:prstGeom prst="rect">
            <a:avLst/>
          </a:prstGeom>
        </p:spPr>
      </p:pic>
      <p:pic>
        <p:nvPicPr>
          <p:cNvPr id="49" name="Imagen 48"/>
          <p:cNvPicPr>
            <a:picLocks noChangeAspect="1"/>
          </p:cNvPicPr>
          <p:nvPr/>
        </p:nvPicPr>
        <p:blipFill>
          <a:blip r:embed="rId8"/>
          <a:stretch>
            <a:fillRect/>
          </a:stretch>
        </p:blipFill>
        <p:spPr>
          <a:xfrm>
            <a:off x="4214346" y="3721411"/>
            <a:ext cx="420660" cy="365792"/>
          </a:xfrm>
          <a:prstGeom prst="rect">
            <a:avLst/>
          </a:prstGeom>
        </p:spPr>
      </p:pic>
      <p:sp>
        <p:nvSpPr>
          <p:cNvPr id="38" name="Rectángulo 9"/>
          <p:cNvSpPr/>
          <p:nvPr/>
        </p:nvSpPr>
        <p:spPr>
          <a:xfrm>
            <a:off x="390132" y="181666"/>
            <a:ext cx="8333901" cy="830997"/>
          </a:xfrm>
          <a:prstGeom prst="rect">
            <a:avLst/>
          </a:prstGeom>
        </p:spPr>
        <p:txBody>
          <a:bodyPr wrap="square">
            <a:spAutoFit/>
          </a:bodyPr>
          <a:lstStyle/>
          <a:p>
            <a:r>
              <a:rPr lang="en-US" sz="2400" dirty="0">
                <a:solidFill>
                  <a:schemeClr val="bg1"/>
                </a:solidFill>
                <a:latin typeface="Fiba"/>
                <a:cs typeface="Fiba"/>
              </a:rPr>
              <a:t>COMPLETION OF A DRIBBLE </a:t>
            </a:r>
            <a:endParaRPr lang="en-US" sz="2400" dirty="0" smtClean="0">
              <a:solidFill>
                <a:schemeClr val="bg1"/>
              </a:solidFill>
              <a:latin typeface="Fiba"/>
              <a:cs typeface="Fiba"/>
            </a:endParaRPr>
          </a:p>
          <a:p>
            <a:r>
              <a:rPr lang="en-US" sz="2400" dirty="0" smtClean="0">
                <a:solidFill>
                  <a:schemeClr val="bg1"/>
                </a:solidFill>
                <a:latin typeface="Fiba"/>
                <a:cs typeface="Fiba"/>
              </a:rPr>
              <a:t>STOP ON THE SECOND STEP</a:t>
            </a:r>
            <a:endParaRPr lang="en-US" sz="2400" dirty="0">
              <a:solidFill>
                <a:schemeClr val="bg1"/>
              </a:solidFill>
              <a:latin typeface="Fiba"/>
              <a:cs typeface="Fiba"/>
            </a:endParaRPr>
          </a:p>
        </p:txBody>
      </p:sp>
    </p:spTree>
    <p:extLst>
      <p:ext uri="{BB962C8B-B14F-4D97-AF65-F5344CB8AC3E}">
        <p14:creationId xmlns:p14="http://schemas.microsoft.com/office/powerpoint/2010/main" val="2491478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n 3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36348" y="3858782"/>
            <a:ext cx="1345059" cy="712518"/>
          </a:xfrm>
          <a:prstGeom prst="rect">
            <a:avLst/>
          </a:prstGeom>
        </p:spPr>
      </p:pic>
      <p:grpSp>
        <p:nvGrpSpPr>
          <p:cNvPr id="10" name="Grupo 9"/>
          <p:cNvGrpSpPr/>
          <p:nvPr/>
        </p:nvGrpSpPr>
        <p:grpSpPr>
          <a:xfrm>
            <a:off x="733028" y="3107851"/>
            <a:ext cx="1282202" cy="694526"/>
            <a:chOff x="791981" y="3270039"/>
            <a:chExt cx="1282202" cy="694526"/>
          </a:xfrm>
        </p:grpSpPr>
        <p:pic>
          <p:nvPicPr>
            <p:cNvPr id="12" name="Imagen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981" y="3270039"/>
              <a:ext cx="1282202" cy="694526"/>
            </a:xfrm>
            <a:prstGeom prst="rect">
              <a:avLst/>
            </a:prstGeom>
          </p:spPr>
        </p:pic>
        <p:pic>
          <p:nvPicPr>
            <p:cNvPr id="14" name="Imagen 13"/>
            <p:cNvPicPr>
              <a:picLocks noChangeAspect="1"/>
            </p:cNvPicPr>
            <p:nvPr/>
          </p:nvPicPr>
          <p:blipFill>
            <a:blip r:embed="rId4">
              <a:clrChange>
                <a:clrFrom>
                  <a:srgbClr val="FFFFFF"/>
                </a:clrFrom>
                <a:clrTo>
                  <a:srgbClr val="FFFFFF">
                    <a:alpha val="0"/>
                  </a:srgbClr>
                </a:clrTo>
              </a:clrChange>
            </a:blip>
            <a:stretch>
              <a:fillRect/>
            </a:stretch>
          </p:blipFill>
          <p:spPr>
            <a:xfrm>
              <a:off x="1466697" y="3418984"/>
              <a:ext cx="335467" cy="335467"/>
            </a:xfrm>
            <a:prstGeom prst="rect">
              <a:avLst/>
            </a:prstGeom>
          </p:spPr>
        </p:pic>
      </p:grpSp>
      <p:pic>
        <p:nvPicPr>
          <p:cNvPr id="17" name="Imagen 16"/>
          <p:cNvPicPr>
            <a:picLocks noChangeAspect="1"/>
          </p:cNvPicPr>
          <p:nvPr/>
        </p:nvPicPr>
        <p:blipFill>
          <a:blip r:embed="rId5"/>
          <a:stretch>
            <a:fillRect/>
          </a:stretch>
        </p:blipFill>
        <p:spPr>
          <a:xfrm>
            <a:off x="3964549" y="3979826"/>
            <a:ext cx="436442" cy="393356"/>
          </a:xfrm>
          <a:prstGeom prst="rect">
            <a:avLst/>
          </a:prstGeom>
        </p:spPr>
      </p:pic>
      <p:grpSp>
        <p:nvGrpSpPr>
          <p:cNvPr id="18" name="Grupo 17"/>
          <p:cNvGrpSpPr/>
          <p:nvPr/>
        </p:nvGrpSpPr>
        <p:grpSpPr>
          <a:xfrm>
            <a:off x="5933586" y="3384574"/>
            <a:ext cx="1463167" cy="890093"/>
            <a:chOff x="6161503" y="2973937"/>
            <a:chExt cx="1463167" cy="890093"/>
          </a:xfrm>
        </p:grpSpPr>
        <p:pic>
          <p:nvPicPr>
            <p:cNvPr id="19" name="Imagen 18"/>
            <p:cNvPicPr>
              <a:picLocks noChangeAspect="1"/>
            </p:cNvPicPr>
            <p:nvPr/>
          </p:nvPicPr>
          <p:blipFill>
            <a:blip r:embed="rId6"/>
            <a:stretch>
              <a:fillRect/>
            </a:stretch>
          </p:blipFill>
          <p:spPr>
            <a:xfrm>
              <a:off x="6161503" y="2973937"/>
              <a:ext cx="1463167" cy="890093"/>
            </a:xfrm>
            <a:prstGeom prst="rect">
              <a:avLst/>
            </a:prstGeom>
          </p:spPr>
        </p:pic>
        <p:pic>
          <p:nvPicPr>
            <p:cNvPr id="20" name="Imagen 19"/>
            <p:cNvPicPr>
              <a:picLocks noChangeAspect="1"/>
            </p:cNvPicPr>
            <p:nvPr/>
          </p:nvPicPr>
          <p:blipFill>
            <a:blip r:embed="rId7"/>
            <a:stretch>
              <a:fillRect/>
            </a:stretch>
          </p:blipFill>
          <p:spPr>
            <a:xfrm>
              <a:off x="6893087" y="3193411"/>
              <a:ext cx="451143" cy="402371"/>
            </a:xfrm>
            <a:prstGeom prst="rect">
              <a:avLst/>
            </a:prstGeom>
          </p:spPr>
        </p:pic>
      </p:grpSp>
      <p:graphicFrame>
        <p:nvGraphicFramePr>
          <p:cNvPr id="24" name="Tabla 23"/>
          <p:cNvGraphicFramePr>
            <a:graphicFrameLocks noGrp="1"/>
          </p:cNvGraphicFramePr>
          <p:nvPr>
            <p:extLst>
              <p:ext uri="{D42A27DB-BD31-4B8C-83A1-F6EECF244321}">
                <p14:modId xmlns:p14="http://schemas.microsoft.com/office/powerpoint/2010/main" val="1657465715"/>
              </p:ext>
            </p:extLst>
          </p:nvPr>
        </p:nvGraphicFramePr>
        <p:xfrm>
          <a:off x="398323" y="1486101"/>
          <a:ext cx="8325711" cy="1336079"/>
        </p:xfrm>
        <a:graphic>
          <a:graphicData uri="http://schemas.openxmlformats.org/drawingml/2006/table">
            <a:tbl>
              <a:tblPr firstRow="1" bandRow="1">
                <a:tableStyleId>{5C22544A-7EE6-4342-B048-85BDC9FD1C3A}</a:tableStyleId>
              </a:tblPr>
              <a:tblGrid>
                <a:gridCol w="2211623">
                  <a:extLst>
                    <a:ext uri="{9D8B030D-6E8A-4147-A177-3AD203B41FA5}">
                      <a16:colId xmlns:a16="http://schemas.microsoft.com/office/drawing/2014/main" xmlns="" val="2527591348"/>
                    </a:ext>
                  </a:extLst>
                </a:gridCol>
                <a:gridCol w="3283992">
                  <a:extLst>
                    <a:ext uri="{9D8B030D-6E8A-4147-A177-3AD203B41FA5}">
                      <a16:colId xmlns:a16="http://schemas.microsoft.com/office/drawing/2014/main" xmlns="" val="1473037361"/>
                    </a:ext>
                  </a:extLst>
                </a:gridCol>
                <a:gridCol w="2830096">
                  <a:extLst>
                    <a:ext uri="{9D8B030D-6E8A-4147-A177-3AD203B41FA5}">
                      <a16:colId xmlns:a16="http://schemas.microsoft.com/office/drawing/2014/main" xmlns="" val="369028240"/>
                    </a:ext>
                  </a:extLst>
                </a:gridCol>
              </a:tblGrid>
              <a:tr h="506968">
                <a:tc>
                  <a:txBody>
                    <a:bodyPr/>
                    <a:lstStyle/>
                    <a:p>
                      <a:pPr algn="ctr"/>
                      <a:r>
                        <a:rPr lang="es-ES"/>
                        <a:t>1 ACTION</a:t>
                      </a:r>
                    </a:p>
                    <a:p>
                      <a:pPr algn="ctr"/>
                      <a:r>
                        <a:rPr lang="es-ES"/>
                        <a:t>0</a:t>
                      </a:r>
                      <a:r>
                        <a:rPr lang="es-ES" baseline="0"/>
                        <a:t> STEP</a:t>
                      </a:r>
                      <a:endParaRPr lang="es-ES_tradnl"/>
                    </a:p>
                  </a:txBody>
                  <a:tcPr>
                    <a:solidFill>
                      <a:srgbClr val="8C0A32"/>
                    </a:solidFill>
                  </a:tcPr>
                </a:tc>
                <a:tc>
                  <a:txBody>
                    <a:bodyPr/>
                    <a:lstStyle/>
                    <a:p>
                      <a:pPr algn="ctr"/>
                      <a:r>
                        <a:rPr lang="es-ES"/>
                        <a:t>2 ACTIONS</a:t>
                      </a:r>
                    </a:p>
                    <a:p>
                      <a:pPr algn="ctr"/>
                      <a:r>
                        <a:rPr lang="es-ES"/>
                        <a:t>1 STEP</a:t>
                      </a:r>
                      <a:endParaRPr lang="es-ES_tradnl"/>
                    </a:p>
                  </a:txBody>
                  <a:tcPr>
                    <a:solidFill>
                      <a:srgbClr val="8C0A32"/>
                    </a:solidFill>
                  </a:tcPr>
                </a:tc>
                <a:tc>
                  <a:txBody>
                    <a:bodyPr/>
                    <a:lstStyle/>
                    <a:p>
                      <a:pPr algn="ctr"/>
                      <a:r>
                        <a:rPr lang="es-ES"/>
                        <a:t>3 ACTIONS</a:t>
                      </a:r>
                    </a:p>
                    <a:p>
                      <a:pPr algn="ctr"/>
                      <a:r>
                        <a:rPr lang="es-ES"/>
                        <a:t>2 STEP</a:t>
                      </a:r>
                      <a:endParaRPr lang="es-ES_tradnl"/>
                    </a:p>
                  </a:txBody>
                  <a:tcPr>
                    <a:solidFill>
                      <a:srgbClr val="8C0A32"/>
                    </a:solidFill>
                  </a:tcPr>
                </a:tc>
                <a:extLst>
                  <a:ext uri="{0D108BD9-81ED-4DB2-BD59-A6C34878D82A}">
                    <a16:rowId xmlns:a16="http://schemas.microsoft.com/office/drawing/2014/main" xmlns="" val="3749171508"/>
                  </a:ext>
                </a:extLst>
              </a:tr>
              <a:tr h="695999">
                <a:tc>
                  <a:txBody>
                    <a:bodyPr/>
                    <a:lstStyle/>
                    <a:p>
                      <a:pPr algn="ctr"/>
                      <a:r>
                        <a:rPr lang="es-ES" b="1"/>
                        <a:t>NO STOP </a:t>
                      </a:r>
                      <a:endParaRPr lang="es-ES_tradnl" b="1"/>
                    </a:p>
                  </a:txBody>
                  <a:tcPr/>
                </a:tc>
                <a:tc>
                  <a:txBody>
                    <a:bodyPr/>
                    <a:lstStyle/>
                    <a:p>
                      <a:pPr algn="ctr"/>
                      <a:endParaRPr lang="es-ES_tradnl"/>
                    </a:p>
                  </a:txBody>
                  <a:tcPr/>
                </a:tc>
                <a:tc>
                  <a:txBody>
                    <a:bodyPr/>
                    <a:lstStyle/>
                    <a:p>
                      <a:pPr algn="ctr"/>
                      <a:r>
                        <a:rPr lang="es-ES" b="1"/>
                        <a:t>NO PIVOT FOOT</a:t>
                      </a:r>
                      <a:endParaRPr lang="es-ES_tradnl" b="1"/>
                    </a:p>
                  </a:txBody>
                  <a:tcPr/>
                </a:tc>
                <a:extLst>
                  <a:ext uri="{0D108BD9-81ED-4DB2-BD59-A6C34878D82A}">
                    <a16:rowId xmlns:a16="http://schemas.microsoft.com/office/drawing/2014/main" xmlns="" val="2282879190"/>
                  </a:ext>
                </a:extLst>
              </a:tr>
            </a:tbl>
          </a:graphicData>
        </a:graphic>
      </p:graphicFrame>
      <p:grpSp>
        <p:nvGrpSpPr>
          <p:cNvPr id="26" name="Grupo 25"/>
          <p:cNvGrpSpPr/>
          <p:nvPr/>
        </p:nvGrpSpPr>
        <p:grpSpPr>
          <a:xfrm flipV="1">
            <a:off x="5933586" y="4237591"/>
            <a:ext cx="1530030" cy="899212"/>
            <a:chOff x="6161503" y="2973937"/>
            <a:chExt cx="1463167" cy="890093"/>
          </a:xfrm>
        </p:grpSpPr>
        <p:pic>
          <p:nvPicPr>
            <p:cNvPr id="27" name="Imagen 26"/>
            <p:cNvPicPr>
              <a:picLocks noChangeAspect="1"/>
            </p:cNvPicPr>
            <p:nvPr/>
          </p:nvPicPr>
          <p:blipFill>
            <a:blip r:embed="rId6"/>
            <a:stretch>
              <a:fillRect/>
            </a:stretch>
          </p:blipFill>
          <p:spPr>
            <a:xfrm>
              <a:off x="6161503" y="2973937"/>
              <a:ext cx="1463167" cy="890093"/>
            </a:xfrm>
            <a:prstGeom prst="rect">
              <a:avLst/>
            </a:prstGeom>
          </p:spPr>
        </p:pic>
        <p:pic>
          <p:nvPicPr>
            <p:cNvPr id="28" name="Imagen 27"/>
            <p:cNvPicPr>
              <a:picLocks noChangeAspect="1"/>
            </p:cNvPicPr>
            <p:nvPr/>
          </p:nvPicPr>
          <p:blipFill>
            <a:blip r:embed="rId7"/>
            <a:stretch>
              <a:fillRect/>
            </a:stretch>
          </p:blipFill>
          <p:spPr>
            <a:xfrm>
              <a:off x="6893087" y="3193411"/>
              <a:ext cx="451143" cy="402371"/>
            </a:xfrm>
            <a:prstGeom prst="rect">
              <a:avLst/>
            </a:prstGeom>
          </p:spPr>
        </p:pic>
      </p:grpSp>
      <p:pic>
        <p:nvPicPr>
          <p:cNvPr id="2" name="Imagen 1"/>
          <p:cNvPicPr>
            <a:picLocks noChangeAspect="1"/>
          </p:cNvPicPr>
          <p:nvPr/>
        </p:nvPicPr>
        <p:blipFill>
          <a:blip r:embed="rId8"/>
          <a:stretch>
            <a:fillRect/>
          </a:stretch>
        </p:blipFill>
        <p:spPr>
          <a:xfrm>
            <a:off x="6698601" y="4512709"/>
            <a:ext cx="451143" cy="402371"/>
          </a:xfrm>
          <a:prstGeom prst="rect">
            <a:avLst/>
          </a:prstGeom>
        </p:spPr>
      </p:pic>
      <p:cxnSp>
        <p:nvCxnSpPr>
          <p:cNvPr id="29" name="Conector recto 28"/>
          <p:cNvCxnSpPr>
            <a:cxnSpLocks/>
          </p:cNvCxnSpPr>
          <p:nvPr/>
        </p:nvCxnSpPr>
        <p:spPr>
          <a:xfrm>
            <a:off x="2614339" y="2572306"/>
            <a:ext cx="55320" cy="3748115"/>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sp>
        <p:nvSpPr>
          <p:cNvPr id="21" name="Rectángulo 9"/>
          <p:cNvSpPr/>
          <p:nvPr/>
        </p:nvSpPr>
        <p:spPr>
          <a:xfrm>
            <a:off x="390132" y="181666"/>
            <a:ext cx="8333901" cy="830997"/>
          </a:xfrm>
          <a:prstGeom prst="rect">
            <a:avLst/>
          </a:prstGeom>
        </p:spPr>
        <p:txBody>
          <a:bodyPr wrap="square">
            <a:spAutoFit/>
          </a:bodyPr>
          <a:lstStyle/>
          <a:p>
            <a:pPr algn="l"/>
            <a:r>
              <a:rPr lang="en-GB" sz="2400">
                <a:solidFill>
                  <a:srgbClr val="FFFFFF"/>
                </a:solidFill>
                <a:latin typeface="Fiba" panose="02010500040101020104" pitchFamily="2" charset="0"/>
              </a:rPr>
              <a:t>6 - GENERAL PRINCIPLE</a:t>
            </a:r>
          </a:p>
          <a:p>
            <a:pPr lvl="0" defTabSz="914400" fontAlgn="base">
              <a:spcBef>
                <a:spcPct val="0"/>
              </a:spcBef>
              <a:spcAft>
                <a:spcPct val="0"/>
              </a:spcAft>
              <a:defRPr/>
            </a:pPr>
            <a:r>
              <a:rPr lang="en-US" sz="2400">
                <a:solidFill>
                  <a:schemeClr val="bg1"/>
                </a:solidFill>
                <a:latin typeface="Fiba"/>
                <a:cs typeface="Fiba"/>
              </a:rPr>
              <a:t>PROGRESSING OR COMPLETION OF A DRIBBLE   </a:t>
            </a:r>
          </a:p>
        </p:txBody>
      </p:sp>
      <p:pic>
        <p:nvPicPr>
          <p:cNvPr id="22" name="Imagen 21"/>
          <p:cNvPicPr>
            <a:picLocks noChangeAspect="1"/>
          </p:cNvPicPr>
          <p:nvPr/>
        </p:nvPicPr>
        <p:blipFill>
          <a:blip r:embed="rId9"/>
          <a:stretch>
            <a:fillRect/>
          </a:stretch>
        </p:blipFill>
        <p:spPr>
          <a:xfrm>
            <a:off x="1201221" y="4115500"/>
            <a:ext cx="413046" cy="431626"/>
          </a:xfrm>
          <a:prstGeom prst="rect">
            <a:avLst/>
          </a:prstGeom>
        </p:spPr>
      </p:pic>
      <p:sp>
        <p:nvSpPr>
          <p:cNvPr id="23" name="CuadroTexto 22"/>
          <p:cNvSpPr txBox="1"/>
          <p:nvPr/>
        </p:nvSpPr>
        <p:spPr>
          <a:xfrm>
            <a:off x="1149001" y="3733588"/>
            <a:ext cx="617600" cy="369332"/>
          </a:xfrm>
          <a:prstGeom prst="rect">
            <a:avLst/>
          </a:prstGeom>
          <a:noFill/>
        </p:spPr>
        <p:txBody>
          <a:bodyPr wrap="square" rtlCol="0">
            <a:spAutoFit/>
          </a:bodyPr>
          <a:lstStyle/>
          <a:p>
            <a:r>
              <a:rPr lang="es-ES" b="1"/>
              <a:t>OR</a:t>
            </a:r>
            <a:endParaRPr lang="es-ES_tradnl" b="1"/>
          </a:p>
        </p:txBody>
      </p:sp>
      <p:pic>
        <p:nvPicPr>
          <p:cNvPr id="25" name="Imagen 2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5605356">
            <a:off x="7975316" y="3186189"/>
            <a:ext cx="664114" cy="1232376"/>
          </a:xfrm>
          <a:prstGeom prst="rect">
            <a:avLst/>
          </a:prstGeom>
        </p:spPr>
      </p:pic>
      <p:sp>
        <p:nvSpPr>
          <p:cNvPr id="30" name="Rectángulo 29"/>
          <p:cNvSpPr/>
          <p:nvPr/>
        </p:nvSpPr>
        <p:spPr>
          <a:xfrm>
            <a:off x="7463616" y="955493"/>
            <a:ext cx="1323087" cy="461665"/>
          </a:xfrm>
          <a:prstGeom prst="rect">
            <a:avLst/>
          </a:prstGeom>
          <a:solidFill>
            <a:srgbClr val="FF0000"/>
          </a:solidFill>
          <a:ln w="28575">
            <a:noFill/>
            <a:prstDash val="sysDash"/>
          </a:ln>
        </p:spPr>
        <p:txBody>
          <a:bodyPr wrap="square">
            <a:spAutoFit/>
          </a:bodyPr>
          <a:lstStyle/>
          <a:p>
            <a:r>
              <a:rPr lang="es-ES" sz="2000" b="1">
                <a:solidFill>
                  <a:schemeClr val="bg1"/>
                </a:solidFill>
                <a:latin typeface="Arial" panose="020B0604020202020204" pitchFamily="34" charset="0"/>
                <a:cs typeface="Arial" panose="020B0604020202020204" pitchFamily="34" charset="0"/>
              </a:rPr>
              <a:t>ILLEGAL</a:t>
            </a:r>
            <a:r>
              <a:rPr lang="es-ES" sz="2400" b="1">
                <a:solidFill>
                  <a:schemeClr val="bg1"/>
                </a:solidFill>
                <a:latin typeface="Arial" panose="020B0604020202020204" pitchFamily="34" charset="0"/>
                <a:cs typeface="Arial" panose="020B0604020202020204" pitchFamily="34" charset="0"/>
              </a:rPr>
              <a:t> </a:t>
            </a:r>
            <a:endParaRPr lang="es-ES_tradnl" sz="2400" b="1">
              <a:solidFill>
                <a:schemeClr val="bg1"/>
              </a:solidFill>
              <a:latin typeface="Arial" panose="020B0604020202020204" pitchFamily="34" charset="0"/>
              <a:cs typeface="Arial" panose="020B0604020202020204" pitchFamily="34" charset="0"/>
            </a:endParaRPr>
          </a:p>
        </p:txBody>
      </p:sp>
      <p:cxnSp>
        <p:nvCxnSpPr>
          <p:cNvPr id="31" name="Conector recto 30"/>
          <p:cNvCxnSpPr>
            <a:cxnSpLocks/>
          </p:cNvCxnSpPr>
          <p:nvPr/>
        </p:nvCxnSpPr>
        <p:spPr>
          <a:xfrm>
            <a:off x="7603425" y="3022860"/>
            <a:ext cx="1144134" cy="135473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Conector recto 31"/>
          <p:cNvCxnSpPr>
            <a:cxnSpLocks/>
          </p:cNvCxnSpPr>
          <p:nvPr/>
        </p:nvCxnSpPr>
        <p:spPr>
          <a:xfrm flipH="1">
            <a:off x="7672460" y="3086200"/>
            <a:ext cx="942745" cy="129139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6" name="Imagen 3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00036" y="4982567"/>
            <a:ext cx="1254822" cy="679695"/>
          </a:xfrm>
          <a:prstGeom prst="rect">
            <a:avLst/>
          </a:prstGeom>
        </p:spPr>
      </p:pic>
      <p:pic>
        <p:nvPicPr>
          <p:cNvPr id="37" name="Imagen 3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5055741">
            <a:off x="1384861" y="5414539"/>
            <a:ext cx="553529" cy="1162411"/>
          </a:xfrm>
          <a:prstGeom prst="rect">
            <a:avLst/>
          </a:prstGeom>
        </p:spPr>
      </p:pic>
      <p:sp>
        <p:nvSpPr>
          <p:cNvPr id="38" name="CuadroTexto 37"/>
          <p:cNvSpPr txBox="1"/>
          <p:nvPr/>
        </p:nvSpPr>
        <p:spPr>
          <a:xfrm>
            <a:off x="1159595" y="4671328"/>
            <a:ext cx="617600" cy="369332"/>
          </a:xfrm>
          <a:prstGeom prst="rect">
            <a:avLst/>
          </a:prstGeom>
          <a:noFill/>
        </p:spPr>
        <p:txBody>
          <a:bodyPr wrap="square" rtlCol="0">
            <a:spAutoFit/>
          </a:bodyPr>
          <a:lstStyle/>
          <a:p>
            <a:r>
              <a:rPr lang="es-ES" b="1"/>
              <a:t>OR</a:t>
            </a:r>
            <a:endParaRPr lang="es-ES_tradnl" b="1"/>
          </a:p>
        </p:txBody>
      </p:sp>
      <p:pic>
        <p:nvPicPr>
          <p:cNvPr id="39" name="Imagen 38"/>
          <p:cNvPicPr>
            <a:picLocks noChangeAspect="1"/>
          </p:cNvPicPr>
          <p:nvPr/>
        </p:nvPicPr>
        <p:blipFill>
          <a:blip r:embed="rId9"/>
          <a:stretch>
            <a:fillRect/>
          </a:stretch>
        </p:blipFill>
        <p:spPr>
          <a:xfrm>
            <a:off x="1468395" y="5074840"/>
            <a:ext cx="386465" cy="403849"/>
          </a:xfrm>
          <a:prstGeom prst="rect">
            <a:avLst/>
          </a:prstGeom>
        </p:spPr>
      </p:pic>
      <p:pic>
        <p:nvPicPr>
          <p:cNvPr id="41" name="Imagen 40"/>
          <p:cNvPicPr>
            <a:picLocks noChangeAspect="1"/>
          </p:cNvPicPr>
          <p:nvPr/>
        </p:nvPicPr>
        <p:blipFill>
          <a:blip r:embed="rId9"/>
          <a:stretch>
            <a:fillRect/>
          </a:stretch>
        </p:blipFill>
        <p:spPr>
          <a:xfrm>
            <a:off x="1727838" y="5740607"/>
            <a:ext cx="386465" cy="403849"/>
          </a:xfrm>
          <a:prstGeom prst="rect">
            <a:avLst/>
          </a:prstGeom>
        </p:spPr>
      </p:pic>
      <p:sp>
        <p:nvSpPr>
          <p:cNvPr id="46" name="Rectángulo 45"/>
          <p:cNvSpPr/>
          <p:nvPr/>
        </p:nvSpPr>
        <p:spPr>
          <a:xfrm>
            <a:off x="2680321" y="5465479"/>
            <a:ext cx="6451997" cy="954107"/>
          </a:xfrm>
          <a:prstGeom prst="rect">
            <a:avLst/>
          </a:prstGeom>
          <a:solidFill>
            <a:schemeClr val="accent2">
              <a:lumMod val="20000"/>
              <a:lumOff val="80000"/>
            </a:schemeClr>
          </a:solidFill>
          <a:ln w="28575">
            <a:solidFill>
              <a:srgbClr val="8C0A32"/>
            </a:solidFill>
            <a:prstDash val="sysDash"/>
          </a:ln>
        </p:spPr>
        <p:txBody>
          <a:bodyPr wrap="square">
            <a:spAutoFit/>
          </a:bodyPr>
          <a:lstStyle/>
          <a:p>
            <a:pPr marL="88900" lvl="1"/>
            <a:r>
              <a:rPr lang="en-GB" altLang="es-ES_tradnl" sz="1400">
                <a:latin typeface="Arial" panose="020B0604020202020204" pitchFamily="34" charset="0"/>
                <a:cs typeface="Arial" panose="020B0604020202020204" pitchFamily="34" charset="0"/>
              </a:rPr>
              <a:t>If a player jumps off one foot on the first step he may land with both feet simultaneously for the second step. In this situation, </a:t>
            </a:r>
            <a:r>
              <a:rPr lang="en-GB" altLang="es-ES_tradnl" sz="1400" b="1">
                <a:latin typeface="Arial" panose="020B0604020202020204" pitchFamily="34" charset="0"/>
                <a:cs typeface="Arial" panose="020B0604020202020204" pitchFamily="34" charset="0"/>
              </a:rPr>
              <a:t>the player may not pivot with either foot</a:t>
            </a:r>
            <a:r>
              <a:rPr lang="en-GB" altLang="es-ES_tradnl" sz="1400">
                <a:latin typeface="Arial" panose="020B0604020202020204" pitchFamily="34" charset="0"/>
                <a:cs typeface="Arial" panose="020B0604020202020204" pitchFamily="34" charset="0"/>
              </a:rPr>
              <a:t>. If one or both feet then leave the floor no foot may return to the floor before the ball is released from the hand(s).</a:t>
            </a:r>
          </a:p>
        </p:txBody>
      </p:sp>
    </p:spTree>
    <p:extLst>
      <p:ext uri="{BB962C8B-B14F-4D97-AF65-F5344CB8AC3E}">
        <p14:creationId xmlns:p14="http://schemas.microsoft.com/office/powerpoint/2010/main" val="2019305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p:cNvGrpSpPr/>
          <p:nvPr/>
        </p:nvGrpSpPr>
        <p:grpSpPr>
          <a:xfrm flipV="1">
            <a:off x="3128856" y="3607427"/>
            <a:ext cx="1412473" cy="767945"/>
            <a:chOff x="3474420" y="3724901"/>
            <a:chExt cx="1412473" cy="748229"/>
          </a:xfrm>
        </p:grpSpPr>
        <p:pic>
          <p:nvPicPr>
            <p:cNvPr id="17" name="Imagen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74420" y="3724901"/>
              <a:ext cx="1412473" cy="748229"/>
            </a:xfrm>
            <a:prstGeom prst="rect">
              <a:avLst/>
            </a:prstGeom>
          </p:spPr>
        </p:pic>
        <p:pic>
          <p:nvPicPr>
            <p:cNvPr id="21" name="Imagen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V="1">
              <a:off x="4237701" y="3920535"/>
              <a:ext cx="420660" cy="295321"/>
            </a:xfrm>
            <a:prstGeom prst="rect">
              <a:avLst/>
            </a:prstGeom>
          </p:spPr>
        </p:pic>
      </p:grpSp>
      <p:pic>
        <p:nvPicPr>
          <p:cNvPr id="19" name="Imagen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605356" flipH="1">
            <a:off x="946714" y="3927319"/>
            <a:ext cx="653150" cy="1395604"/>
          </a:xfrm>
          <a:prstGeom prst="rect">
            <a:avLst/>
          </a:prstGeom>
        </p:spPr>
      </p:pic>
      <p:sp>
        <p:nvSpPr>
          <p:cNvPr id="3" name="Rectángulo 9"/>
          <p:cNvSpPr/>
          <p:nvPr/>
        </p:nvSpPr>
        <p:spPr>
          <a:xfrm>
            <a:off x="182669" y="203948"/>
            <a:ext cx="8333901" cy="830997"/>
          </a:xfrm>
          <a:prstGeom prst="rect">
            <a:avLst/>
          </a:prstGeom>
        </p:spPr>
        <p:txBody>
          <a:bodyPr wrap="square">
            <a:spAutoFit/>
          </a:bodyPr>
          <a:lstStyle/>
          <a:p>
            <a:pPr algn="l"/>
            <a:r>
              <a:rPr lang="en-GB" sz="2400">
                <a:solidFill>
                  <a:srgbClr val="FFFFFF"/>
                </a:solidFill>
                <a:latin typeface="Fiba" panose="02010500040101020104" pitchFamily="2" charset="0"/>
              </a:rPr>
              <a:t>8 – GENERAL PRINCIPLE </a:t>
            </a:r>
          </a:p>
          <a:p>
            <a:pPr algn="l"/>
            <a:r>
              <a:rPr lang="en-GB" sz="2400">
                <a:solidFill>
                  <a:srgbClr val="FFFFFF"/>
                </a:solidFill>
                <a:latin typeface="Fiba" panose="02010500040101020104" pitchFamily="2" charset="0"/>
              </a:rPr>
              <a:t>CONSECUTIVELY WITH THE SAME FOOT </a:t>
            </a:r>
            <a:endParaRPr lang="en-GB" sz="2200">
              <a:solidFill>
                <a:srgbClr val="FFFFFF"/>
              </a:solidFill>
              <a:latin typeface="Fiba" panose="02010500040101020104" pitchFamily="2" charset="0"/>
            </a:endParaRPr>
          </a:p>
        </p:txBody>
      </p:sp>
      <p:grpSp>
        <p:nvGrpSpPr>
          <p:cNvPr id="10" name="Grupo 9"/>
          <p:cNvGrpSpPr/>
          <p:nvPr/>
        </p:nvGrpSpPr>
        <p:grpSpPr>
          <a:xfrm>
            <a:off x="570184" y="3644137"/>
            <a:ext cx="1419160" cy="694526"/>
            <a:chOff x="791981" y="3270039"/>
            <a:chExt cx="1282202" cy="694526"/>
          </a:xfrm>
        </p:grpSpPr>
        <p:pic>
          <p:nvPicPr>
            <p:cNvPr id="12" name="Imagen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1981" y="3270039"/>
              <a:ext cx="1282202" cy="694526"/>
            </a:xfrm>
            <a:prstGeom prst="rect">
              <a:avLst/>
            </a:prstGeom>
          </p:spPr>
        </p:pic>
        <p:pic>
          <p:nvPicPr>
            <p:cNvPr id="14" name="Imagen 13"/>
            <p:cNvPicPr>
              <a:picLocks noChangeAspect="1"/>
            </p:cNvPicPr>
            <p:nvPr/>
          </p:nvPicPr>
          <p:blipFill>
            <a:blip r:embed="rId6">
              <a:clrChange>
                <a:clrFrom>
                  <a:srgbClr val="FFFFFF"/>
                </a:clrFrom>
                <a:clrTo>
                  <a:srgbClr val="FFFFFF">
                    <a:alpha val="0"/>
                  </a:srgbClr>
                </a:clrTo>
              </a:clrChange>
            </a:blip>
            <a:stretch>
              <a:fillRect/>
            </a:stretch>
          </p:blipFill>
          <p:spPr>
            <a:xfrm>
              <a:off x="1466697" y="3418984"/>
              <a:ext cx="335467" cy="335467"/>
            </a:xfrm>
            <a:prstGeom prst="rect">
              <a:avLst/>
            </a:prstGeom>
          </p:spPr>
        </p:pic>
      </p:grpSp>
      <p:graphicFrame>
        <p:nvGraphicFramePr>
          <p:cNvPr id="24" name="Tabla 23"/>
          <p:cNvGraphicFramePr>
            <a:graphicFrameLocks noGrp="1"/>
          </p:cNvGraphicFramePr>
          <p:nvPr>
            <p:extLst>
              <p:ext uri="{D42A27DB-BD31-4B8C-83A1-F6EECF244321}">
                <p14:modId xmlns:p14="http://schemas.microsoft.com/office/powerpoint/2010/main" val="373111176"/>
              </p:ext>
            </p:extLst>
          </p:nvPr>
        </p:nvGraphicFramePr>
        <p:xfrm>
          <a:off x="288155" y="1751216"/>
          <a:ext cx="8388380" cy="1038673"/>
        </p:xfrm>
        <a:graphic>
          <a:graphicData uri="http://schemas.openxmlformats.org/drawingml/2006/table">
            <a:tbl>
              <a:tblPr firstRow="1" bandRow="1">
                <a:tableStyleId>{5C22544A-7EE6-4342-B048-85BDC9FD1C3A}</a:tableStyleId>
              </a:tblPr>
              <a:tblGrid>
                <a:gridCol w="1740688">
                  <a:extLst>
                    <a:ext uri="{9D8B030D-6E8A-4147-A177-3AD203B41FA5}">
                      <a16:colId xmlns:a16="http://schemas.microsoft.com/office/drawing/2014/main" xmlns="" val="2527591348"/>
                    </a:ext>
                  </a:extLst>
                </a:gridCol>
                <a:gridCol w="4041451">
                  <a:extLst>
                    <a:ext uri="{9D8B030D-6E8A-4147-A177-3AD203B41FA5}">
                      <a16:colId xmlns:a16="http://schemas.microsoft.com/office/drawing/2014/main" xmlns="" val="1473037361"/>
                    </a:ext>
                  </a:extLst>
                </a:gridCol>
                <a:gridCol w="2606241">
                  <a:extLst>
                    <a:ext uri="{9D8B030D-6E8A-4147-A177-3AD203B41FA5}">
                      <a16:colId xmlns:a16="http://schemas.microsoft.com/office/drawing/2014/main" xmlns="" val="369028240"/>
                    </a:ext>
                  </a:extLst>
                </a:gridCol>
              </a:tblGrid>
              <a:tr h="565168">
                <a:tc>
                  <a:txBody>
                    <a:bodyPr/>
                    <a:lstStyle/>
                    <a:p>
                      <a:pPr algn="ctr"/>
                      <a:r>
                        <a:rPr lang="es-ES" dirty="0" smtClean="0"/>
                        <a:t>1st </a:t>
                      </a:r>
                      <a:r>
                        <a:rPr lang="es-ES" dirty="0"/>
                        <a:t>ACTION</a:t>
                      </a:r>
                    </a:p>
                    <a:p>
                      <a:pPr algn="ctr"/>
                      <a:r>
                        <a:rPr lang="es-ES" dirty="0"/>
                        <a:t>0</a:t>
                      </a:r>
                      <a:r>
                        <a:rPr lang="es-ES" baseline="0" dirty="0"/>
                        <a:t> STEP</a:t>
                      </a:r>
                      <a:endParaRPr lang="es-ES_tradnl" dirty="0"/>
                    </a:p>
                  </a:txBody>
                  <a:tcPr>
                    <a:solidFill>
                      <a:srgbClr val="8C0A32"/>
                    </a:solidFill>
                  </a:tcPr>
                </a:tc>
                <a:tc>
                  <a:txBody>
                    <a:bodyPr/>
                    <a:lstStyle/>
                    <a:p>
                      <a:pPr algn="ctr"/>
                      <a:r>
                        <a:rPr lang="es-ES" dirty="0" smtClean="0"/>
                        <a:t>2nd ACTION</a:t>
                      </a:r>
                      <a:endParaRPr lang="es-ES" dirty="0"/>
                    </a:p>
                    <a:p>
                      <a:pPr algn="ctr"/>
                      <a:r>
                        <a:rPr lang="es-ES" dirty="0"/>
                        <a:t>1 STEP</a:t>
                      </a:r>
                      <a:endParaRPr lang="es-ES_tradnl" dirty="0"/>
                    </a:p>
                  </a:txBody>
                  <a:tcPr>
                    <a:solidFill>
                      <a:srgbClr val="8C0A32"/>
                    </a:solidFill>
                  </a:tcPr>
                </a:tc>
                <a:tc>
                  <a:txBody>
                    <a:bodyPr/>
                    <a:lstStyle/>
                    <a:p>
                      <a:pPr algn="ctr"/>
                      <a:r>
                        <a:rPr lang="es-ES" dirty="0" smtClean="0"/>
                        <a:t>3rd ACTION</a:t>
                      </a:r>
                      <a:endParaRPr lang="es-ES" dirty="0"/>
                    </a:p>
                    <a:p>
                      <a:pPr algn="ctr"/>
                      <a:r>
                        <a:rPr lang="es-ES" dirty="0"/>
                        <a:t>2 STEP</a:t>
                      </a:r>
                      <a:endParaRPr lang="es-ES_tradnl" dirty="0"/>
                    </a:p>
                  </a:txBody>
                  <a:tcPr>
                    <a:solidFill>
                      <a:srgbClr val="8C0A32"/>
                    </a:solidFill>
                  </a:tcPr>
                </a:tc>
                <a:extLst>
                  <a:ext uri="{0D108BD9-81ED-4DB2-BD59-A6C34878D82A}">
                    <a16:rowId xmlns:a16="http://schemas.microsoft.com/office/drawing/2014/main" xmlns="" val="3749171508"/>
                  </a:ext>
                </a:extLst>
              </a:tr>
              <a:tr h="398593">
                <a:tc>
                  <a:txBody>
                    <a:bodyPr/>
                    <a:lstStyle/>
                    <a:p>
                      <a:pPr algn="ctr"/>
                      <a:r>
                        <a:rPr lang="es-ES" b="1"/>
                        <a:t>NO STOP </a:t>
                      </a:r>
                      <a:endParaRPr lang="es-ES_tradnl" b="1"/>
                    </a:p>
                  </a:txBody>
                  <a:tcPr/>
                </a:tc>
                <a:tc gridSpan="2">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ES_tradnl" altLang="es-ES_tradnl"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endParaRPr>
                    </a:p>
                  </a:txBody>
                  <a:tcPr/>
                </a:tc>
                <a:tc hMerge="1">
                  <a:txBody>
                    <a:bodyPr/>
                    <a:lstStyle/>
                    <a:p>
                      <a:pPr algn="ctr"/>
                      <a:endParaRPr lang="es-ES_tradnl" b="1" dirty="0"/>
                    </a:p>
                  </a:txBody>
                  <a:tcPr/>
                </a:tc>
                <a:extLst>
                  <a:ext uri="{0D108BD9-81ED-4DB2-BD59-A6C34878D82A}">
                    <a16:rowId xmlns:a16="http://schemas.microsoft.com/office/drawing/2014/main" xmlns="" val="2282879190"/>
                  </a:ext>
                </a:extLst>
              </a:tr>
            </a:tbl>
          </a:graphicData>
        </a:graphic>
      </p:graphicFrame>
      <p:cxnSp>
        <p:nvCxnSpPr>
          <p:cNvPr id="29" name="Conector recto 28"/>
          <p:cNvCxnSpPr>
            <a:cxnSpLocks/>
          </p:cNvCxnSpPr>
          <p:nvPr/>
        </p:nvCxnSpPr>
        <p:spPr>
          <a:xfrm flipH="1">
            <a:off x="2029923" y="3257438"/>
            <a:ext cx="3939" cy="2350760"/>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cxnSp>
        <p:nvCxnSpPr>
          <p:cNvPr id="26" name="Conector recto 25"/>
          <p:cNvCxnSpPr>
            <a:cxnSpLocks/>
          </p:cNvCxnSpPr>
          <p:nvPr/>
        </p:nvCxnSpPr>
        <p:spPr>
          <a:xfrm>
            <a:off x="3107586" y="3108998"/>
            <a:ext cx="1481785" cy="165779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 name="Conector recto 26"/>
          <p:cNvCxnSpPr>
            <a:cxnSpLocks/>
          </p:cNvCxnSpPr>
          <p:nvPr/>
        </p:nvCxnSpPr>
        <p:spPr>
          <a:xfrm flipH="1">
            <a:off x="3295381" y="3133660"/>
            <a:ext cx="1291267" cy="165430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8" name="Rectángulo 17"/>
          <p:cNvSpPr/>
          <p:nvPr/>
        </p:nvSpPr>
        <p:spPr>
          <a:xfrm>
            <a:off x="7385538" y="955493"/>
            <a:ext cx="1401165" cy="461665"/>
          </a:xfrm>
          <a:prstGeom prst="rect">
            <a:avLst/>
          </a:prstGeom>
          <a:solidFill>
            <a:srgbClr val="FF0000"/>
          </a:solidFill>
          <a:ln w="28575">
            <a:noFill/>
            <a:prstDash val="sysDash"/>
          </a:ln>
        </p:spPr>
        <p:txBody>
          <a:bodyPr wrap="square">
            <a:spAutoFit/>
          </a:bodyPr>
          <a:lstStyle/>
          <a:p>
            <a:r>
              <a:rPr lang="es-ES" sz="2000" b="1">
                <a:solidFill>
                  <a:schemeClr val="bg1"/>
                </a:solidFill>
                <a:latin typeface="Arial" panose="020B0604020202020204" pitchFamily="34" charset="0"/>
                <a:cs typeface="Arial" panose="020B0604020202020204" pitchFamily="34" charset="0"/>
              </a:rPr>
              <a:t>ILLEGAL</a:t>
            </a:r>
            <a:r>
              <a:rPr lang="es-ES" sz="2400" b="1">
                <a:solidFill>
                  <a:schemeClr val="bg1"/>
                </a:solidFill>
                <a:latin typeface="Arial" panose="020B0604020202020204" pitchFamily="34" charset="0"/>
                <a:cs typeface="Arial" panose="020B0604020202020204" pitchFamily="34" charset="0"/>
              </a:rPr>
              <a:t> </a:t>
            </a:r>
            <a:endParaRPr lang="es-ES_tradnl" sz="2400" b="1">
              <a:solidFill>
                <a:schemeClr val="bg1"/>
              </a:solidFill>
              <a:latin typeface="Arial" panose="020B0604020202020204" pitchFamily="34" charset="0"/>
              <a:cs typeface="Arial" panose="020B0604020202020204" pitchFamily="34" charset="0"/>
            </a:endParaRPr>
          </a:p>
        </p:txBody>
      </p:sp>
      <p:sp>
        <p:nvSpPr>
          <p:cNvPr id="2" name="Rectángulo 1"/>
          <p:cNvSpPr/>
          <p:nvPr/>
        </p:nvSpPr>
        <p:spPr>
          <a:xfrm>
            <a:off x="477048" y="5607893"/>
            <a:ext cx="7675433" cy="523220"/>
          </a:xfrm>
          <a:prstGeom prst="rect">
            <a:avLst/>
          </a:prstGeom>
          <a:solidFill>
            <a:schemeClr val="accent2">
              <a:lumMod val="20000"/>
              <a:lumOff val="80000"/>
            </a:schemeClr>
          </a:solidFill>
          <a:ln w="28575">
            <a:solidFill>
              <a:srgbClr val="8C0A32"/>
            </a:solidFill>
            <a:prstDash val="sysDash"/>
          </a:ln>
        </p:spPr>
        <p:txBody>
          <a:bodyPr wrap="square">
            <a:spAutoFit/>
          </a:bodyPr>
          <a:lstStyle/>
          <a:p>
            <a:pPr marL="88900" lvl="1"/>
            <a:r>
              <a:rPr lang="en-US" altLang="es-ES_tradnl" sz="1400">
                <a:latin typeface="Arial" panose="020B0604020202020204" pitchFamily="34" charset="0"/>
                <a:cs typeface="Arial" panose="020B0604020202020204" pitchFamily="34" charset="0"/>
              </a:rPr>
              <a:t>A player may not touch the floor consecutively with the same foot or both feet, after  ending his dribble or gaining control of the ball.</a:t>
            </a:r>
            <a:endParaRPr lang="en-GB" altLang="es-ES_tradnl" sz="1400">
              <a:latin typeface="Arial" panose="020B0604020202020204" pitchFamily="34" charset="0"/>
              <a:cs typeface="Arial" panose="020B0604020202020204" pitchFamily="34" charset="0"/>
            </a:endParaRPr>
          </a:p>
        </p:txBody>
      </p:sp>
      <p:grpSp>
        <p:nvGrpSpPr>
          <p:cNvPr id="20" name="Grupo 19"/>
          <p:cNvGrpSpPr/>
          <p:nvPr/>
        </p:nvGrpSpPr>
        <p:grpSpPr>
          <a:xfrm flipV="1">
            <a:off x="6327508" y="4213743"/>
            <a:ext cx="1530030" cy="899212"/>
            <a:chOff x="6161503" y="2973937"/>
            <a:chExt cx="1463167" cy="890093"/>
          </a:xfrm>
        </p:grpSpPr>
        <p:pic>
          <p:nvPicPr>
            <p:cNvPr id="25" name="Imagen 24"/>
            <p:cNvPicPr>
              <a:picLocks noChangeAspect="1"/>
            </p:cNvPicPr>
            <p:nvPr/>
          </p:nvPicPr>
          <p:blipFill>
            <a:blip r:embed="rId7"/>
            <a:stretch>
              <a:fillRect/>
            </a:stretch>
          </p:blipFill>
          <p:spPr>
            <a:xfrm>
              <a:off x="6161503" y="2973937"/>
              <a:ext cx="1463167" cy="890093"/>
            </a:xfrm>
            <a:prstGeom prst="rect">
              <a:avLst/>
            </a:prstGeom>
            <a:ln>
              <a:noFill/>
            </a:ln>
          </p:spPr>
        </p:pic>
        <p:pic>
          <p:nvPicPr>
            <p:cNvPr id="28" name="Imagen 27"/>
            <p:cNvPicPr>
              <a:picLocks noChangeAspect="1"/>
            </p:cNvPicPr>
            <p:nvPr/>
          </p:nvPicPr>
          <p:blipFill>
            <a:blip r:embed="rId8"/>
            <a:stretch>
              <a:fillRect/>
            </a:stretch>
          </p:blipFill>
          <p:spPr>
            <a:xfrm flipV="1">
              <a:off x="6931934" y="3217799"/>
              <a:ext cx="451143" cy="402371"/>
            </a:xfrm>
            <a:prstGeom prst="rect">
              <a:avLst/>
            </a:prstGeom>
            <a:ln>
              <a:noFill/>
            </a:ln>
          </p:spPr>
        </p:pic>
      </p:grpSp>
      <p:sp>
        <p:nvSpPr>
          <p:cNvPr id="22" name="Rectángulo 5"/>
          <p:cNvSpPr/>
          <p:nvPr/>
        </p:nvSpPr>
        <p:spPr>
          <a:xfrm>
            <a:off x="830943" y="2810680"/>
            <a:ext cx="853005" cy="369332"/>
          </a:xfrm>
          <a:prstGeom prst="rect">
            <a:avLst/>
          </a:prstGeom>
          <a:solidFill>
            <a:schemeClr val="accent2">
              <a:lumMod val="20000"/>
              <a:lumOff val="80000"/>
            </a:schemeClr>
          </a:solidFill>
          <a:ln w="28575">
            <a:solidFill>
              <a:srgbClr val="8C0A32"/>
            </a:solidFill>
            <a:prstDash val="sysDash"/>
          </a:ln>
        </p:spPr>
        <p:txBody>
          <a:bodyPr wrap="square">
            <a:spAutoFit/>
          </a:bodyPr>
          <a:lstStyle/>
          <a:p>
            <a:pPr marL="176213" defTabSz="914400" eaLnBrk="0" fontAlgn="base" hangingPunct="0">
              <a:spcBef>
                <a:spcPct val="0"/>
              </a:spcBef>
              <a:spcAft>
                <a:spcPct val="0"/>
              </a:spcAft>
              <a:tabLst>
                <a:tab pos="2041525" algn="ctr"/>
              </a:tabLst>
            </a:pPr>
            <a:r>
              <a:rPr lang="en-GB" altLang="es-ES_tradnl" smtClean="0">
                <a:latin typeface="Fiba" charset="0"/>
                <a:ea typeface="Fiba" charset="0"/>
                <a:cs typeface="Fiba" charset="0"/>
              </a:rPr>
              <a:t>Left</a:t>
            </a:r>
            <a:endParaRPr lang="es-ES_tradnl" altLang="es-ES_tradnl" dirty="0">
              <a:latin typeface="Fiba" charset="0"/>
              <a:ea typeface="Fiba" charset="0"/>
              <a:cs typeface="Fiba" charset="0"/>
            </a:endParaRPr>
          </a:p>
        </p:txBody>
      </p:sp>
      <p:sp>
        <p:nvSpPr>
          <p:cNvPr id="23" name="Rectángulo 5"/>
          <p:cNvSpPr/>
          <p:nvPr/>
        </p:nvSpPr>
        <p:spPr>
          <a:xfrm>
            <a:off x="3408589" y="2810680"/>
            <a:ext cx="853005" cy="369332"/>
          </a:xfrm>
          <a:prstGeom prst="rect">
            <a:avLst/>
          </a:prstGeom>
          <a:solidFill>
            <a:schemeClr val="accent2">
              <a:lumMod val="20000"/>
              <a:lumOff val="80000"/>
            </a:schemeClr>
          </a:solidFill>
          <a:ln w="28575">
            <a:solidFill>
              <a:srgbClr val="8C0A32"/>
            </a:solidFill>
            <a:prstDash val="sysDash"/>
          </a:ln>
        </p:spPr>
        <p:txBody>
          <a:bodyPr wrap="square">
            <a:spAutoFit/>
          </a:bodyPr>
          <a:lstStyle/>
          <a:p>
            <a:pPr marL="176213" defTabSz="914400" eaLnBrk="0" fontAlgn="base" hangingPunct="0">
              <a:spcBef>
                <a:spcPct val="0"/>
              </a:spcBef>
              <a:spcAft>
                <a:spcPct val="0"/>
              </a:spcAft>
              <a:tabLst>
                <a:tab pos="2041525" algn="ctr"/>
              </a:tabLst>
            </a:pPr>
            <a:r>
              <a:rPr lang="en-GB" altLang="es-ES_tradnl" smtClean="0">
                <a:latin typeface="Fiba" charset="0"/>
                <a:ea typeface="Fiba" charset="0"/>
                <a:cs typeface="Fiba" charset="0"/>
              </a:rPr>
              <a:t>Left</a:t>
            </a:r>
            <a:endParaRPr lang="es-ES_tradnl" altLang="es-ES_tradnl" dirty="0">
              <a:latin typeface="Fiba" charset="0"/>
              <a:ea typeface="Fiba" charset="0"/>
              <a:cs typeface="Fiba" charset="0"/>
            </a:endParaRPr>
          </a:p>
        </p:txBody>
      </p:sp>
    </p:spTree>
    <p:extLst>
      <p:ext uri="{BB962C8B-B14F-4D97-AF65-F5344CB8AC3E}">
        <p14:creationId xmlns:p14="http://schemas.microsoft.com/office/powerpoint/2010/main" val="3996901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9"/>
          <p:cNvSpPr/>
          <p:nvPr/>
        </p:nvSpPr>
        <p:spPr>
          <a:xfrm>
            <a:off x="182669" y="203948"/>
            <a:ext cx="8333901" cy="830997"/>
          </a:xfrm>
          <a:prstGeom prst="rect">
            <a:avLst/>
          </a:prstGeom>
        </p:spPr>
        <p:txBody>
          <a:bodyPr wrap="square">
            <a:spAutoFit/>
          </a:bodyPr>
          <a:lstStyle/>
          <a:p>
            <a:pPr algn="l"/>
            <a:r>
              <a:rPr lang="en-GB" sz="2400">
                <a:solidFill>
                  <a:srgbClr val="FFFFFF"/>
                </a:solidFill>
                <a:latin typeface="Fiba" panose="02010500040101020104" pitchFamily="2" charset="0"/>
              </a:rPr>
              <a:t>8 – GENERAL PRINCIPLE </a:t>
            </a:r>
          </a:p>
          <a:p>
            <a:pPr algn="l"/>
            <a:r>
              <a:rPr lang="en-GB" sz="2400">
                <a:solidFill>
                  <a:srgbClr val="FFFFFF"/>
                </a:solidFill>
                <a:latin typeface="Fiba" panose="02010500040101020104" pitchFamily="2" charset="0"/>
              </a:rPr>
              <a:t>CONSECUTIVELY WITH THE SAME FOOT </a:t>
            </a:r>
            <a:endParaRPr lang="en-GB" sz="2200">
              <a:solidFill>
                <a:srgbClr val="FFFFFF"/>
              </a:solidFill>
              <a:latin typeface="Fiba" panose="02010500040101020104" pitchFamily="2" charset="0"/>
            </a:endParaRPr>
          </a:p>
        </p:txBody>
      </p:sp>
      <p:sp>
        <p:nvSpPr>
          <p:cNvPr id="18" name="Rectángulo 17"/>
          <p:cNvSpPr/>
          <p:nvPr/>
        </p:nvSpPr>
        <p:spPr>
          <a:xfrm>
            <a:off x="4562752" y="5149806"/>
            <a:ext cx="1401165" cy="461665"/>
          </a:xfrm>
          <a:prstGeom prst="rect">
            <a:avLst/>
          </a:prstGeom>
          <a:solidFill>
            <a:srgbClr val="FF0000"/>
          </a:solidFill>
          <a:ln w="28575">
            <a:noFill/>
            <a:prstDash val="sysDash"/>
          </a:ln>
        </p:spPr>
        <p:txBody>
          <a:bodyPr wrap="square">
            <a:spAutoFit/>
          </a:bodyPr>
          <a:lstStyle/>
          <a:p>
            <a:pPr algn="ctr"/>
            <a:r>
              <a:rPr lang="es-ES" sz="2000" b="1">
                <a:solidFill>
                  <a:schemeClr val="bg1"/>
                </a:solidFill>
                <a:latin typeface="Arial" panose="020B0604020202020204" pitchFamily="34" charset="0"/>
                <a:cs typeface="Arial" panose="020B0604020202020204" pitchFamily="34" charset="0"/>
              </a:rPr>
              <a:t>ILLEGAL</a:t>
            </a:r>
            <a:r>
              <a:rPr lang="es-ES" sz="2400" b="1">
                <a:solidFill>
                  <a:schemeClr val="bg1"/>
                </a:solidFill>
                <a:latin typeface="Arial" panose="020B0604020202020204" pitchFamily="34" charset="0"/>
                <a:cs typeface="Arial" panose="020B0604020202020204" pitchFamily="34" charset="0"/>
              </a:rPr>
              <a:t> </a:t>
            </a:r>
            <a:endParaRPr lang="es-ES_tradnl" sz="2400" b="1">
              <a:solidFill>
                <a:schemeClr val="bg1"/>
              </a:solidFill>
              <a:latin typeface="Arial" panose="020B0604020202020204" pitchFamily="34" charset="0"/>
              <a:cs typeface="Arial" panose="020B0604020202020204" pitchFamily="34" charset="0"/>
            </a:endParaRPr>
          </a:p>
        </p:txBody>
      </p:sp>
      <p:pic>
        <p:nvPicPr>
          <p:cNvPr id="4" name="Kuva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1121" y="2237409"/>
            <a:ext cx="1922075" cy="2761974"/>
          </a:xfrm>
          <a:prstGeom prst="rect">
            <a:avLst/>
          </a:prstGeom>
        </p:spPr>
      </p:pic>
      <p:pic>
        <p:nvPicPr>
          <p:cNvPr id="5" name="Kuva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19001" y="2237409"/>
            <a:ext cx="1688668" cy="2761974"/>
          </a:xfrm>
          <a:prstGeom prst="rect">
            <a:avLst/>
          </a:prstGeom>
        </p:spPr>
      </p:pic>
      <p:pic>
        <p:nvPicPr>
          <p:cNvPr id="6" name="Kuva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92524" y="2237409"/>
            <a:ext cx="1946965" cy="2761974"/>
          </a:xfrm>
          <a:prstGeom prst="rect">
            <a:avLst/>
          </a:prstGeom>
        </p:spPr>
      </p:pic>
      <p:pic>
        <p:nvPicPr>
          <p:cNvPr id="7" name="Kuva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26940" y="2237409"/>
            <a:ext cx="1651000" cy="2761974"/>
          </a:xfrm>
          <a:prstGeom prst="rect">
            <a:avLst/>
          </a:prstGeom>
        </p:spPr>
      </p:pic>
      <p:sp>
        <p:nvSpPr>
          <p:cNvPr id="23" name="Elipse 15"/>
          <p:cNvSpPr/>
          <p:nvPr/>
        </p:nvSpPr>
        <p:spPr>
          <a:xfrm>
            <a:off x="1245179" y="4351362"/>
            <a:ext cx="494169" cy="488995"/>
          </a:xfrm>
          <a:prstGeom prst="ellipse">
            <a:avLst/>
          </a:prstGeom>
          <a:noFill/>
          <a:ln w="28575">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noFill/>
            </a:endParaRPr>
          </a:p>
        </p:txBody>
      </p:sp>
      <p:sp>
        <p:nvSpPr>
          <p:cNvPr id="30" name="Elipse 15"/>
          <p:cNvSpPr/>
          <p:nvPr/>
        </p:nvSpPr>
        <p:spPr>
          <a:xfrm>
            <a:off x="4657614" y="4490510"/>
            <a:ext cx="494169" cy="488995"/>
          </a:xfrm>
          <a:prstGeom prst="ellipse">
            <a:avLst/>
          </a:prstGeom>
          <a:noFill/>
          <a:ln w="28575">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noFill/>
            </a:endParaRPr>
          </a:p>
        </p:txBody>
      </p:sp>
    </p:spTree>
    <p:extLst>
      <p:ext uri="{BB962C8B-B14F-4D97-AF65-F5344CB8AC3E}">
        <p14:creationId xmlns:p14="http://schemas.microsoft.com/office/powerpoint/2010/main" val="500353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5"/>
          <p:cNvSpPr txBox="1">
            <a:spLocks noChangeArrowheads="1"/>
          </p:cNvSpPr>
          <p:nvPr/>
        </p:nvSpPr>
        <p:spPr bwMode="auto">
          <a:xfrm>
            <a:off x="495300" y="1508325"/>
            <a:ext cx="6913033" cy="78165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3200" dirty="0" err="1" smtClean="0">
                <a:solidFill>
                  <a:schemeClr val="bg1"/>
                </a:solidFill>
                <a:latin typeface="Fiba"/>
                <a:ea typeface="+mj-ea"/>
                <a:cs typeface="Fiba"/>
              </a:rPr>
              <a:t>SymbolS</a:t>
            </a:r>
            <a:r>
              <a:rPr lang="en-US" sz="3200" dirty="0" smtClean="0">
                <a:solidFill>
                  <a:schemeClr val="bg1"/>
                </a:solidFill>
                <a:latin typeface="Fiba"/>
                <a:ea typeface="+mj-ea"/>
                <a:cs typeface="Fiba"/>
              </a:rPr>
              <a:t> </a:t>
            </a:r>
            <a:endParaRPr lang="en-US" sz="3200" dirty="0">
              <a:solidFill>
                <a:schemeClr val="bg1"/>
              </a:solidFill>
              <a:latin typeface="Fiba"/>
              <a:ea typeface="+mj-ea"/>
              <a:cs typeface="Fiba"/>
            </a:endParaRPr>
          </a:p>
        </p:txBody>
      </p:sp>
      <p:sp>
        <p:nvSpPr>
          <p:cNvPr id="2" name="Suorakulmio 1"/>
          <p:cNvSpPr/>
          <p:nvPr/>
        </p:nvSpPr>
        <p:spPr>
          <a:xfrm>
            <a:off x="435950" y="2769527"/>
            <a:ext cx="184666" cy="769441"/>
          </a:xfrm>
          <a:prstGeom prst="rect">
            <a:avLst/>
          </a:prstGeom>
        </p:spPr>
        <p:txBody>
          <a:bodyPr wrap="none">
            <a:spAutoFit/>
          </a:bodyPr>
          <a:lstStyle/>
          <a:p>
            <a:pPr lvl="0" defTabSz="914400" fontAlgn="base">
              <a:spcBef>
                <a:spcPct val="0"/>
              </a:spcBef>
              <a:spcAft>
                <a:spcPct val="0"/>
              </a:spcAft>
              <a:defRPr/>
            </a:pPr>
            <a:endParaRPr lang="en-US" sz="4400" dirty="0">
              <a:solidFill>
                <a:schemeClr val="bg1"/>
              </a:solidFill>
              <a:latin typeface="Fiba"/>
              <a:cs typeface="Fiba"/>
            </a:endParaRPr>
          </a:p>
        </p:txBody>
      </p:sp>
    </p:spTree>
    <p:extLst>
      <p:ext uri="{BB962C8B-B14F-4D97-AF65-F5344CB8AC3E}">
        <p14:creationId xmlns:p14="http://schemas.microsoft.com/office/powerpoint/2010/main" val="34879899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9"/>
          <p:cNvSpPr/>
          <p:nvPr/>
        </p:nvSpPr>
        <p:spPr>
          <a:xfrm>
            <a:off x="325649" y="396622"/>
            <a:ext cx="8333901" cy="461665"/>
          </a:xfrm>
          <a:prstGeom prst="rect">
            <a:avLst/>
          </a:prstGeom>
        </p:spPr>
        <p:txBody>
          <a:bodyPr wrap="square">
            <a:spAutoFit/>
          </a:bodyPr>
          <a:lstStyle/>
          <a:p>
            <a:pPr algn="l"/>
            <a:r>
              <a:rPr lang="en-GB" sz="2400" dirty="0">
                <a:solidFill>
                  <a:srgbClr val="FFFFFF"/>
                </a:solidFill>
                <a:latin typeface="Fiba" panose="02010500040101020104" pitchFamily="2" charset="0"/>
              </a:rPr>
              <a:t>REVERSE SPIN MOVE</a:t>
            </a:r>
            <a:endParaRPr lang="en-GB" sz="2200" dirty="0">
              <a:solidFill>
                <a:srgbClr val="FFFFFF"/>
              </a:solidFill>
              <a:latin typeface="Fiba" panose="02010500040101020104" pitchFamily="2" charset="0"/>
            </a:endParaRPr>
          </a:p>
        </p:txBody>
      </p:sp>
      <p:pic>
        <p:nvPicPr>
          <p:cNvPr id="4" name="Imagen 3"/>
          <p:cNvPicPr>
            <a:picLocks noChangeAspect="1"/>
          </p:cNvPicPr>
          <p:nvPr/>
        </p:nvPicPr>
        <p:blipFill rotWithShape="1">
          <a:blip r:embed="rId2" cstate="screen">
            <a:clrChange>
              <a:clrFrom>
                <a:srgbClr val="F3F3F5"/>
              </a:clrFrom>
              <a:clrTo>
                <a:srgbClr val="F3F3F5">
                  <a:alpha val="0"/>
                </a:srgbClr>
              </a:clrTo>
            </a:clrChange>
            <a:extLst>
              <a:ext uri="{28A0092B-C50C-407E-A947-70E740481C1C}">
                <a14:useLocalDpi xmlns:a14="http://schemas.microsoft.com/office/drawing/2010/main"/>
              </a:ext>
            </a:extLst>
          </a:blip>
          <a:srcRect/>
          <a:stretch/>
        </p:blipFill>
        <p:spPr>
          <a:xfrm>
            <a:off x="6339666" y="1356718"/>
            <a:ext cx="1224616" cy="1207246"/>
          </a:xfrm>
          <a:prstGeom prst="rect">
            <a:avLst/>
          </a:prstGeom>
        </p:spPr>
      </p:pic>
      <p:grpSp>
        <p:nvGrpSpPr>
          <p:cNvPr id="10" name="Grupo 9"/>
          <p:cNvGrpSpPr/>
          <p:nvPr/>
        </p:nvGrpSpPr>
        <p:grpSpPr>
          <a:xfrm rot="18550710">
            <a:off x="4326778" y="4706388"/>
            <a:ext cx="1509424" cy="838370"/>
            <a:chOff x="791981" y="3270039"/>
            <a:chExt cx="1282202" cy="694526"/>
          </a:xfrm>
        </p:grpSpPr>
        <p:pic>
          <p:nvPicPr>
            <p:cNvPr id="12" name="Imagen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981" y="3270039"/>
              <a:ext cx="1282202" cy="694526"/>
            </a:xfrm>
            <a:prstGeom prst="rect">
              <a:avLst/>
            </a:prstGeom>
          </p:spPr>
        </p:pic>
        <p:pic>
          <p:nvPicPr>
            <p:cNvPr id="14" name="Imagen 13"/>
            <p:cNvPicPr>
              <a:picLocks noChangeAspect="1"/>
            </p:cNvPicPr>
            <p:nvPr/>
          </p:nvPicPr>
          <p:blipFill>
            <a:blip r:embed="rId4">
              <a:clrChange>
                <a:clrFrom>
                  <a:srgbClr val="FFFFFF"/>
                </a:clrFrom>
                <a:clrTo>
                  <a:srgbClr val="FFFFFF">
                    <a:alpha val="0"/>
                  </a:srgbClr>
                </a:clrTo>
              </a:clrChange>
            </a:blip>
            <a:stretch>
              <a:fillRect/>
            </a:stretch>
          </p:blipFill>
          <p:spPr>
            <a:xfrm>
              <a:off x="1466697" y="3418984"/>
              <a:ext cx="335467" cy="335467"/>
            </a:xfrm>
            <a:prstGeom prst="rect">
              <a:avLst/>
            </a:prstGeom>
          </p:spPr>
        </p:pic>
      </p:grpSp>
      <p:grpSp>
        <p:nvGrpSpPr>
          <p:cNvPr id="15" name="Grupo 14"/>
          <p:cNvGrpSpPr/>
          <p:nvPr/>
        </p:nvGrpSpPr>
        <p:grpSpPr>
          <a:xfrm rot="11371364">
            <a:off x="2747378" y="4374941"/>
            <a:ext cx="1412473" cy="748229"/>
            <a:chOff x="3474420" y="3724901"/>
            <a:chExt cx="1412473" cy="748229"/>
          </a:xfrm>
        </p:grpSpPr>
        <p:pic>
          <p:nvPicPr>
            <p:cNvPr id="16" name="Imagen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74420" y="3724901"/>
              <a:ext cx="1412473" cy="748229"/>
            </a:xfrm>
            <a:prstGeom prst="rect">
              <a:avLst/>
            </a:prstGeom>
          </p:spPr>
        </p:pic>
        <p:pic>
          <p:nvPicPr>
            <p:cNvPr id="17" name="Imagen 16"/>
            <p:cNvPicPr>
              <a:picLocks noChangeAspect="1"/>
            </p:cNvPicPr>
            <p:nvPr/>
          </p:nvPicPr>
          <p:blipFill>
            <a:blip r:embed="rId6"/>
            <a:stretch>
              <a:fillRect/>
            </a:stretch>
          </p:blipFill>
          <p:spPr>
            <a:xfrm>
              <a:off x="4237701" y="3859624"/>
              <a:ext cx="420660" cy="365792"/>
            </a:xfrm>
            <a:prstGeom prst="rect">
              <a:avLst/>
            </a:prstGeom>
          </p:spPr>
        </p:pic>
      </p:grpSp>
      <p:grpSp>
        <p:nvGrpSpPr>
          <p:cNvPr id="18" name="Grupo 17"/>
          <p:cNvGrpSpPr/>
          <p:nvPr/>
        </p:nvGrpSpPr>
        <p:grpSpPr>
          <a:xfrm rot="18899156">
            <a:off x="3601631" y="2632703"/>
            <a:ext cx="1463167" cy="890093"/>
            <a:chOff x="6161503" y="2973937"/>
            <a:chExt cx="1463167" cy="890093"/>
          </a:xfrm>
        </p:grpSpPr>
        <p:pic>
          <p:nvPicPr>
            <p:cNvPr id="19" name="Imagen 18"/>
            <p:cNvPicPr>
              <a:picLocks noChangeAspect="1"/>
            </p:cNvPicPr>
            <p:nvPr/>
          </p:nvPicPr>
          <p:blipFill>
            <a:blip r:embed="rId7"/>
            <a:stretch>
              <a:fillRect/>
            </a:stretch>
          </p:blipFill>
          <p:spPr>
            <a:xfrm>
              <a:off x="6161503" y="2973937"/>
              <a:ext cx="1463167" cy="890093"/>
            </a:xfrm>
            <a:prstGeom prst="rect">
              <a:avLst/>
            </a:prstGeom>
          </p:spPr>
        </p:pic>
        <p:pic>
          <p:nvPicPr>
            <p:cNvPr id="20" name="Imagen 19"/>
            <p:cNvPicPr>
              <a:picLocks noChangeAspect="1"/>
            </p:cNvPicPr>
            <p:nvPr/>
          </p:nvPicPr>
          <p:blipFill>
            <a:blip r:embed="rId8"/>
            <a:stretch>
              <a:fillRect/>
            </a:stretch>
          </p:blipFill>
          <p:spPr>
            <a:xfrm>
              <a:off x="6893087" y="3193411"/>
              <a:ext cx="451143" cy="402371"/>
            </a:xfrm>
            <a:prstGeom prst="rect">
              <a:avLst/>
            </a:prstGeom>
          </p:spPr>
        </p:pic>
      </p:grpSp>
      <p:pic>
        <p:nvPicPr>
          <p:cNvPr id="8" name="Imagen 7"/>
          <p:cNvPicPr>
            <a:picLocks noChangeAspect="1"/>
          </p:cNvPicPr>
          <p:nvPr/>
        </p:nvPicPr>
        <p:blipFill>
          <a:blip r:embed="rId9"/>
          <a:stretch>
            <a:fillRect/>
          </a:stretch>
        </p:blipFill>
        <p:spPr>
          <a:xfrm rot="3137883">
            <a:off x="5805903" y="2253630"/>
            <a:ext cx="878277" cy="951466"/>
          </a:xfrm>
          <a:prstGeom prst="rect">
            <a:avLst/>
          </a:prstGeom>
        </p:spPr>
      </p:pic>
      <p:sp>
        <p:nvSpPr>
          <p:cNvPr id="9" name="Elipse 8"/>
          <p:cNvSpPr/>
          <p:nvPr/>
        </p:nvSpPr>
        <p:spPr>
          <a:xfrm>
            <a:off x="2570269" y="3676648"/>
            <a:ext cx="1865134" cy="1737433"/>
          </a:xfrm>
          <a:prstGeom prst="ellipse">
            <a:avLst/>
          </a:prstGeom>
          <a:noFill/>
          <a:ln>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noFill/>
            </a:endParaRPr>
          </a:p>
        </p:txBody>
      </p:sp>
      <p:pic>
        <p:nvPicPr>
          <p:cNvPr id="21" name="Imagen 20"/>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5435732">
            <a:off x="3114422" y="4039512"/>
            <a:ext cx="1412473" cy="748229"/>
          </a:xfrm>
          <a:prstGeom prst="rect">
            <a:avLst/>
          </a:prstGeom>
        </p:spPr>
      </p:pic>
      <p:grpSp>
        <p:nvGrpSpPr>
          <p:cNvPr id="22" name="Group 117"/>
          <p:cNvGrpSpPr>
            <a:grpSpLocks/>
          </p:cNvGrpSpPr>
          <p:nvPr/>
        </p:nvGrpSpPr>
        <p:grpSpPr bwMode="auto">
          <a:xfrm rot="18960056">
            <a:off x="3362565" y="5807785"/>
            <a:ext cx="1228360" cy="422368"/>
            <a:chOff x="6248" y="8116"/>
            <a:chExt cx="1322" cy="150"/>
          </a:xfrm>
        </p:grpSpPr>
        <p:sp>
          <p:nvSpPr>
            <p:cNvPr id="23" name="Freeform 118"/>
            <p:cNvSpPr>
              <a:spLocks/>
            </p:cNvSpPr>
            <p:nvPr/>
          </p:nvSpPr>
          <p:spPr bwMode="auto">
            <a:xfrm>
              <a:off x="6248" y="8116"/>
              <a:ext cx="1082" cy="150"/>
            </a:xfrm>
            <a:custGeom>
              <a:avLst/>
              <a:gdLst>
                <a:gd name="T0" fmla="*/ 0 w 1082"/>
                <a:gd name="T1" fmla="*/ 150 h 150"/>
                <a:gd name="T2" fmla="*/ 142 w 1082"/>
                <a:gd name="T3" fmla="*/ 8 h 150"/>
                <a:gd name="T4" fmla="*/ 284 w 1082"/>
                <a:gd name="T5" fmla="*/ 150 h 150"/>
                <a:gd name="T6" fmla="*/ 426 w 1082"/>
                <a:gd name="T7" fmla="*/ 8 h 150"/>
                <a:gd name="T8" fmla="*/ 568 w 1082"/>
                <a:gd name="T9" fmla="*/ 150 h 150"/>
                <a:gd name="T10" fmla="*/ 710 w 1082"/>
                <a:gd name="T11" fmla="*/ 8 h 150"/>
                <a:gd name="T12" fmla="*/ 852 w 1082"/>
                <a:gd name="T13" fmla="*/ 150 h 150"/>
                <a:gd name="T14" fmla="*/ 994 w 1082"/>
                <a:gd name="T15" fmla="*/ 8 h 150"/>
                <a:gd name="T16" fmla="*/ 1082 w 1082"/>
                <a:gd name="T17" fmla="*/ 10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2" h="150">
                  <a:moveTo>
                    <a:pt x="0" y="150"/>
                  </a:moveTo>
                  <a:cubicBezTo>
                    <a:pt x="47" y="79"/>
                    <a:pt x="95" y="8"/>
                    <a:pt x="142" y="8"/>
                  </a:cubicBezTo>
                  <a:cubicBezTo>
                    <a:pt x="189" y="8"/>
                    <a:pt x="237" y="150"/>
                    <a:pt x="284" y="150"/>
                  </a:cubicBezTo>
                  <a:cubicBezTo>
                    <a:pt x="331" y="150"/>
                    <a:pt x="379" y="8"/>
                    <a:pt x="426" y="8"/>
                  </a:cubicBezTo>
                  <a:cubicBezTo>
                    <a:pt x="473" y="8"/>
                    <a:pt x="521" y="150"/>
                    <a:pt x="568" y="150"/>
                  </a:cubicBezTo>
                  <a:cubicBezTo>
                    <a:pt x="615" y="150"/>
                    <a:pt x="663" y="8"/>
                    <a:pt x="710" y="8"/>
                  </a:cubicBezTo>
                  <a:cubicBezTo>
                    <a:pt x="757" y="8"/>
                    <a:pt x="805" y="150"/>
                    <a:pt x="852" y="150"/>
                  </a:cubicBezTo>
                  <a:cubicBezTo>
                    <a:pt x="899" y="150"/>
                    <a:pt x="956" y="16"/>
                    <a:pt x="994" y="8"/>
                  </a:cubicBezTo>
                  <a:cubicBezTo>
                    <a:pt x="1032" y="0"/>
                    <a:pt x="1064" y="83"/>
                    <a:pt x="1082" y="102"/>
                  </a:cubicBezTo>
                </a:path>
              </a:pathLst>
            </a:custGeom>
            <a:noFill/>
            <a:ln w="38100" cmpd="sng">
              <a:solidFill>
                <a:srgbClr val="FF0000"/>
              </a:solidFill>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4" name="Freeform 119"/>
            <p:cNvSpPr>
              <a:spLocks/>
            </p:cNvSpPr>
            <p:nvPr/>
          </p:nvSpPr>
          <p:spPr bwMode="auto">
            <a:xfrm>
              <a:off x="7330" y="8218"/>
              <a:ext cx="240" cy="1"/>
            </a:xfrm>
            <a:custGeom>
              <a:avLst/>
              <a:gdLst>
                <a:gd name="T0" fmla="*/ 0 w 240"/>
                <a:gd name="T1" fmla="*/ 0 h 1"/>
                <a:gd name="T2" fmla="*/ 240 w 240"/>
                <a:gd name="T3" fmla="*/ 0 h 1"/>
              </a:gdLst>
              <a:ahLst/>
              <a:cxnLst>
                <a:cxn ang="0">
                  <a:pos x="T0" y="T1"/>
                </a:cxn>
                <a:cxn ang="0">
                  <a:pos x="T2" y="T3"/>
                </a:cxn>
              </a:cxnLst>
              <a:rect l="0" t="0" r="r" b="b"/>
              <a:pathLst>
                <a:path w="240" h="1">
                  <a:moveTo>
                    <a:pt x="0" y="0"/>
                  </a:moveTo>
                  <a:lnTo>
                    <a:pt x="240" y="0"/>
                  </a:lnTo>
                </a:path>
              </a:pathLst>
            </a:custGeom>
            <a:noFill/>
            <a:ln w="38100" cmpd="sng">
              <a:solidFill>
                <a:srgbClr val="FF0000"/>
              </a:solidFill>
              <a:round/>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grpSp>
      <p:pic>
        <p:nvPicPr>
          <p:cNvPr id="5" name="Imagen 4"/>
          <p:cNvPicPr>
            <a:picLocks noChangeAspect="1"/>
          </p:cNvPicPr>
          <p:nvPr/>
        </p:nvPicPr>
        <p:blipFill>
          <a:blip r:embed="rId10"/>
          <a:stretch>
            <a:fillRect/>
          </a:stretch>
        </p:blipFill>
        <p:spPr>
          <a:xfrm rot="7031666">
            <a:off x="4640091" y="4859969"/>
            <a:ext cx="873958" cy="947666"/>
          </a:xfrm>
          <a:prstGeom prst="rect">
            <a:avLst/>
          </a:prstGeom>
        </p:spPr>
      </p:pic>
      <p:sp>
        <p:nvSpPr>
          <p:cNvPr id="25" name="Rectángulo 24"/>
          <p:cNvSpPr/>
          <p:nvPr/>
        </p:nvSpPr>
        <p:spPr>
          <a:xfrm>
            <a:off x="7564282" y="1044690"/>
            <a:ext cx="1222421" cy="461665"/>
          </a:xfrm>
          <a:prstGeom prst="rect">
            <a:avLst/>
          </a:prstGeom>
          <a:solidFill>
            <a:srgbClr val="00B050"/>
          </a:solidFill>
          <a:ln w="28575">
            <a:noFill/>
            <a:prstDash val="sysDash"/>
          </a:ln>
        </p:spPr>
        <p:txBody>
          <a:bodyPr wrap="square">
            <a:spAutoFit/>
          </a:bodyPr>
          <a:lstStyle/>
          <a:p>
            <a:r>
              <a:rPr lang="es-ES" sz="2400" b="1">
                <a:solidFill>
                  <a:schemeClr val="bg1"/>
                </a:solidFill>
                <a:latin typeface="Arial" panose="020B0604020202020204" pitchFamily="34" charset="0"/>
                <a:cs typeface="Arial" panose="020B0604020202020204" pitchFamily="34" charset="0"/>
              </a:rPr>
              <a:t>LEGAL </a:t>
            </a:r>
            <a:endParaRPr lang="es-ES_tradnl" sz="24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419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7564282" y="1044690"/>
            <a:ext cx="1222421" cy="461665"/>
          </a:xfrm>
          <a:prstGeom prst="rect">
            <a:avLst/>
          </a:prstGeom>
          <a:solidFill>
            <a:srgbClr val="00B050"/>
          </a:solidFill>
          <a:ln w="28575">
            <a:noFill/>
            <a:prstDash val="sysDash"/>
          </a:ln>
        </p:spPr>
        <p:txBody>
          <a:bodyPr wrap="square">
            <a:spAutoFit/>
          </a:bodyPr>
          <a:lstStyle/>
          <a:p>
            <a:r>
              <a:rPr lang="es-ES" sz="2400" b="1">
                <a:solidFill>
                  <a:schemeClr val="bg1"/>
                </a:solidFill>
                <a:latin typeface="Arial" panose="020B0604020202020204" pitchFamily="34" charset="0"/>
                <a:cs typeface="Arial" panose="020B0604020202020204" pitchFamily="34" charset="0"/>
              </a:rPr>
              <a:t>LEGAL </a:t>
            </a:r>
            <a:endParaRPr lang="es-ES_tradnl" sz="2400" b="1">
              <a:solidFill>
                <a:schemeClr val="bg1"/>
              </a:solidFill>
              <a:latin typeface="Arial" panose="020B0604020202020204" pitchFamily="34" charset="0"/>
              <a:cs typeface="Arial" panose="020B0604020202020204" pitchFamily="34" charset="0"/>
            </a:endParaRPr>
          </a:p>
        </p:txBody>
      </p:sp>
      <p:sp>
        <p:nvSpPr>
          <p:cNvPr id="10" name="Rectángulo 9"/>
          <p:cNvSpPr/>
          <p:nvPr/>
        </p:nvSpPr>
        <p:spPr>
          <a:xfrm>
            <a:off x="325649" y="396622"/>
            <a:ext cx="8333901" cy="461665"/>
          </a:xfrm>
          <a:prstGeom prst="rect">
            <a:avLst/>
          </a:prstGeom>
        </p:spPr>
        <p:txBody>
          <a:bodyPr wrap="square">
            <a:spAutoFit/>
          </a:bodyPr>
          <a:lstStyle/>
          <a:p>
            <a:pPr algn="l"/>
            <a:r>
              <a:rPr lang="en-GB" sz="2400" dirty="0" smtClean="0">
                <a:solidFill>
                  <a:srgbClr val="FFFFFF"/>
                </a:solidFill>
                <a:latin typeface="Fiba" panose="02010500040101020104" pitchFamily="2" charset="0"/>
              </a:rPr>
              <a:t>REVERSE Spin </a:t>
            </a:r>
            <a:r>
              <a:rPr lang="en-GB" sz="2400" dirty="0">
                <a:solidFill>
                  <a:srgbClr val="FFFFFF"/>
                </a:solidFill>
                <a:latin typeface="Fiba" panose="02010500040101020104" pitchFamily="2" charset="0"/>
              </a:rPr>
              <a:t>move </a:t>
            </a:r>
          </a:p>
        </p:txBody>
      </p:sp>
      <p:pic>
        <p:nvPicPr>
          <p:cNvPr id="2" name="Kuva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1385" y="1868556"/>
            <a:ext cx="2184450" cy="3600000"/>
          </a:xfrm>
          <a:prstGeom prst="rect">
            <a:avLst/>
          </a:prstGeom>
        </p:spPr>
      </p:pic>
      <p:pic>
        <p:nvPicPr>
          <p:cNvPr id="11" name="Kuva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16583" y="1868556"/>
            <a:ext cx="1935376" cy="3600000"/>
          </a:xfrm>
          <a:prstGeom prst="rect">
            <a:avLst/>
          </a:prstGeom>
        </p:spPr>
      </p:pic>
      <p:pic>
        <p:nvPicPr>
          <p:cNvPr id="12" name="Kuva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76109" y="1868556"/>
            <a:ext cx="1592195" cy="3600000"/>
          </a:xfrm>
          <a:prstGeom prst="rect">
            <a:avLst/>
          </a:prstGeom>
        </p:spPr>
      </p:pic>
      <p:pic>
        <p:nvPicPr>
          <p:cNvPr id="13" name="Kuva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92454" y="1868556"/>
            <a:ext cx="2004682" cy="3600000"/>
          </a:xfrm>
          <a:prstGeom prst="rect">
            <a:avLst/>
          </a:prstGeom>
        </p:spPr>
      </p:pic>
      <p:sp>
        <p:nvSpPr>
          <p:cNvPr id="6" name="Rectángulo: esquinas redondeadas 5"/>
          <p:cNvSpPr/>
          <p:nvPr/>
        </p:nvSpPr>
        <p:spPr>
          <a:xfrm>
            <a:off x="6015854" y="1868556"/>
            <a:ext cx="552450" cy="476250"/>
          </a:xfrm>
          <a:prstGeom prst="roundRect">
            <a:avLst/>
          </a:prstGeom>
          <a:solidFill>
            <a:srgbClr val="660C3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3200"/>
              <a:t>1</a:t>
            </a:r>
            <a:endParaRPr lang="es-ES_tradnl" sz="3200"/>
          </a:p>
        </p:txBody>
      </p:sp>
      <p:sp>
        <p:nvSpPr>
          <p:cNvPr id="7" name="Rectángulo: esquinas redondeadas 6"/>
          <p:cNvSpPr/>
          <p:nvPr/>
        </p:nvSpPr>
        <p:spPr>
          <a:xfrm>
            <a:off x="4299509" y="1868556"/>
            <a:ext cx="552450" cy="476250"/>
          </a:xfrm>
          <a:prstGeom prst="roundRect">
            <a:avLst/>
          </a:prstGeom>
          <a:solidFill>
            <a:srgbClr val="660C3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3200"/>
              <a:t>0</a:t>
            </a:r>
            <a:endParaRPr lang="es-ES_tradnl" sz="3200" dirty="0"/>
          </a:p>
        </p:txBody>
      </p:sp>
      <p:sp>
        <p:nvSpPr>
          <p:cNvPr id="8" name="Rectángulo: esquinas redondeadas 7"/>
          <p:cNvSpPr/>
          <p:nvPr/>
        </p:nvSpPr>
        <p:spPr>
          <a:xfrm>
            <a:off x="8130542" y="1868556"/>
            <a:ext cx="552450" cy="476250"/>
          </a:xfrm>
          <a:prstGeom prst="roundRect">
            <a:avLst/>
          </a:prstGeom>
          <a:solidFill>
            <a:srgbClr val="660C3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3200"/>
              <a:t>2</a:t>
            </a:r>
            <a:endParaRPr lang="es-ES_tradnl" sz="3200"/>
          </a:p>
        </p:txBody>
      </p:sp>
      <p:cxnSp>
        <p:nvCxnSpPr>
          <p:cNvPr id="16" name="Suora nuoliyhdysviiva 15"/>
          <p:cNvCxnSpPr/>
          <p:nvPr/>
        </p:nvCxnSpPr>
        <p:spPr>
          <a:xfrm flipH="1">
            <a:off x="3796748" y="4770782"/>
            <a:ext cx="357808" cy="288235"/>
          </a:xfrm>
          <a:prstGeom prst="straightConnector1">
            <a:avLst/>
          </a:prstGeom>
          <a:ln w="571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uora nuoliyhdysviiva 16"/>
          <p:cNvCxnSpPr/>
          <p:nvPr/>
        </p:nvCxnSpPr>
        <p:spPr>
          <a:xfrm>
            <a:off x="5269402" y="4750904"/>
            <a:ext cx="339580" cy="273326"/>
          </a:xfrm>
          <a:prstGeom prst="straightConnector1">
            <a:avLst/>
          </a:prstGeom>
          <a:ln w="571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uora nuoliyhdysviiva 19"/>
          <p:cNvCxnSpPr/>
          <p:nvPr/>
        </p:nvCxnSpPr>
        <p:spPr>
          <a:xfrm>
            <a:off x="6972306" y="4770782"/>
            <a:ext cx="339580" cy="273326"/>
          </a:xfrm>
          <a:prstGeom prst="straightConnector1">
            <a:avLst/>
          </a:prstGeom>
          <a:ln w="571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Rectángulo 5"/>
          <p:cNvSpPr/>
          <p:nvPr/>
        </p:nvSpPr>
        <p:spPr>
          <a:xfrm>
            <a:off x="3446504" y="5367554"/>
            <a:ext cx="853005" cy="369332"/>
          </a:xfrm>
          <a:prstGeom prst="rect">
            <a:avLst/>
          </a:prstGeom>
          <a:solidFill>
            <a:schemeClr val="accent2">
              <a:lumMod val="20000"/>
              <a:lumOff val="80000"/>
            </a:schemeClr>
          </a:solidFill>
          <a:ln w="28575">
            <a:solidFill>
              <a:srgbClr val="8C0A32"/>
            </a:solidFill>
            <a:prstDash val="sysDash"/>
          </a:ln>
        </p:spPr>
        <p:txBody>
          <a:bodyPr wrap="square">
            <a:spAutoFit/>
          </a:bodyPr>
          <a:lstStyle/>
          <a:p>
            <a:pPr marL="176213" defTabSz="914400" eaLnBrk="0" fontAlgn="base" hangingPunct="0">
              <a:spcBef>
                <a:spcPct val="0"/>
              </a:spcBef>
              <a:spcAft>
                <a:spcPct val="0"/>
              </a:spcAft>
              <a:tabLst>
                <a:tab pos="2041525" algn="ctr"/>
              </a:tabLst>
            </a:pPr>
            <a:r>
              <a:rPr lang="en-GB" altLang="es-ES_tradnl" smtClean="0">
                <a:latin typeface="Fiba" charset="0"/>
                <a:ea typeface="Fiba" charset="0"/>
                <a:cs typeface="Fiba" charset="0"/>
              </a:rPr>
              <a:t>Left</a:t>
            </a:r>
            <a:endParaRPr lang="es-ES_tradnl" altLang="es-ES_tradnl" dirty="0">
              <a:latin typeface="Fiba" charset="0"/>
              <a:ea typeface="Fiba" charset="0"/>
              <a:cs typeface="Fiba" charset="0"/>
            </a:endParaRPr>
          </a:p>
        </p:txBody>
      </p:sp>
      <p:sp>
        <p:nvSpPr>
          <p:cNvPr id="22" name="Rectángulo 5"/>
          <p:cNvSpPr/>
          <p:nvPr/>
        </p:nvSpPr>
        <p:spPr>
          <a:xfrm>
            <a:off x="5269402" y="5367554"/>
            <a:ext cx="1190549" cy="646331"/>
          </a:xfrm>
          <a:prstGeom prst="rect">
            <a:avLst/>
          </a:prstGeom>
          <a:solidFill>
            <a:schemeClr val="accent2">
              <a:lumMod val="20000"/>
              <a:lumOff val="80000"/>
            </a:schemeClr>
          </a:solidFill>
          <a:ln w="28575">
            <a:solidFill>
              <a:srgbClr val="8C0A32"/>
            </a:solidFill>
            <a:prstDash val="sysDash"/>
          </a:ln>
        </p:spPr>
        <p:txBody>
          <a:bodyPr wrap="square">
            <a:spAutoFit/>
          </a:bodyPr>
          <a:lstStyle/>
          <a:p>
            <a:pPr marL="176213" defTabSz="914400" eaLnBrk="0" fontAlgn="base" hangingPunct="0">
              <a:spcBef>
                <a:spcPct val="0"/>
              </a:spcBef>
              <a:spcAft>
                <a:spcPct val="0"/>
              </a:spcAft>
              <a:tabLst>
                <a:tab pos="2041525" algn="ctr"/>
              </a:tabLst>
            </a:pPr>
            <a:r>
              <a:rPr lang="en-GB" altLang="es-ES_tradnl" dirty="0" smtClean="0">
                <a:latin typeface="Fiba" charset="0"/>
                <a:ea typeface="Fiba" charset="0"/>
                <a:cs typeface="Fiba" charset="0"/>
              </a:rPr>
              <a:t>RIGHT</a:t>
            </a:r>
          </a:p>
          <a:p>
            <a:pPr marL="176213" defTabSz="914400" eaLnBrk="0" fontAlgn="base" hangingPunct="0">
              <a:spcBef>
                <a:spcPct val="0"/>
              </a:spcBef>
              <a:spcAft>
                <a:spcPct val="0"/>
              </a:spcAft>
              <a:tabLst>
                <a:tab pos="2041525" algn="ctr"/>
              </a:tabLst>
            </a:pPr>
            <a:r>
              <a:rPr lang="en-GB" altLang="es-ES_tradnl" dirty="0" smtClean="0">
                <a:latin typeface="Fiba" charset="0"/>
                <a:ea typeface="Fiba" charset="0"/>
                <a:cs typeface="Fiba" charset="0"/>
              </a:rPr>
              <a:t>1</a:t>
            </a:r>
            <a:r>
              <a:rPr lang="en-GB" altLang="es-ES_tradnl" baseline="30000" dirty="0" smtClean="0">
                <a:latin typeface="Fiba" charset="0"/>
                <a:ea typeface="Fiba" charset="0"/>
                <a:cs typeface="Fiba" charset="0"/>
              </a:rPr>
              <a:t>st</a:t>
            </a:r>
            <a:r>
              <a:rPr lang="en-GB" altLang="es-ES_tradnl" dirty="0" smtClean="0">
                <a:latin typeface="Fiba" charset="0"/>
                <a:ea typeface="Fiba" charset="0"/>
                <a:cs typeface="Fiba" charset="0"/>
              </a:rPr>
              <a:t> step</a:t>
            </a:r>
            <a:endParaRPr lang="es-ES_tradnl" altLang="es-ES_tradnl" dirty="0">
              <a:latin typeface="Fiba" charset="0"/>
              <a:ea typeface="Fiba" charset="0"/>
              <a:cs typeface="Fiba" charset="0"/>
            </a:endParaRPr>
          </a:p>
        </p:txBody>
      </p:sp>
      <p:sp>
        <p:nvSpPr>
          <p:cNvPr id="23" name="Rectángulo 5"/>
          <p:cNvSpPr/>
          <p:nvPr/>
        </p:nvSpPr>
        <p:spPr>
          <a:xfrm>
            <a:off x="7239518" y="5367554"/>
            <a:ext cx="1167249" cy="646331"/>
          </a:xfrm>
          <a:prstGeom prst="rect">
            <a:avLst/>
          </a:prstGeom>
          <a:solidFill>
            <a:schemeClr val="accent2">
              <a:lumMod val="20000"/>
              <a:lumOff val="80000"/>
            </a:schemeClr>
          </a:solidFill>
          <a:ln w="28575">
            <a:solidFill>
              <a:srgbClr val="8C0A32"/>
            </a:solidFill>
            <a:prstDash val="sysDash"/>
          </a:ln>
        </p:spPr>
        <p:txBody>
          <a:bodyPr wrap="square">
            <a:spAutoFit/>
          </a:bodyPr>
          <a:lstStyle/>
          <a:p>
            <a:pPr marL="176213" defTabSz="914400" eaLnBrk="0" fontAlgn="base" hangingPunct="0">
              <a:spcBef>
                <a:spcPct val="0"/>
              </a:spcBef>
              <a:spcAft>
                <a:spcPct val="0"/>
              </a:spcAft>
              <a:tabLst>
                <a:tab pos="2041525" algn="ctr"/>
              </a:tabLst>
            </a:pPr>
            <a:r>
              <a:rPr lang="en-GB" altLang="es-ES_tradnl" smtClean="0">
                <a:latin typeface="Fiba" charset="0"/>
                <a:ea typeface="Fiba" charset="0"/>
                <a:cs typeface="Fiba" charset="0"/>
              </a:rPr>
              <a:t>LEFT</a:t>
            </a:r>
          </a:p>
          <a:p>
            <a:pPr marL="176213" defTabSz="914400" eaLnBrk="0" fontAlgn="base" hangingPunct="0">
              <a:spcBef>
                <a:spcPct val="0"/>
              </a:spcBef>
              <a:spcAft>
                <a:spcPct val="0"/>
              </a:spcAft>
              <a:tabLst>
                <a:tab pos="2041525" algn="ctr"/>
              </a:tabLst>
            </a:pPr>
            <a:r>
              <a:rPr lang="en-GB" altLang="es-ES_tradnl" dirty="0" smtClean="0">
                <a:latin typeface="Fiba" charset="0"/>
                <a:ea typeface="Fiba" charset="0"/>
                <a:cs typeface="Fiba" charset="0"/>
              </a:rPr>
              <a:t>2</a:t>
            </a:r>
            <a:r>
              <a:rPr lang="en-GB" altLang="es-ES_tradnl" baseline="30000" dirty="0" smtClean="0">
                <a:latin typeface="Fiba" charset="0"/>
                <a:ea typeface="Fiba" charset="0"/>
                <a:cs typeface="Fiba" charset="0"/>
              </a:rPr>
              <a:t>nd</a:t>
            </a:r>
            <a:r>
              <a:rPr lang="en-GB" altLang="es-ES_tradnl" dirty="0" smtClean="0">
                <a:latin typeface="Fiba" charset="0"/>
                <a:ea typeface="Fiba" charset="0"/>
                <a:cs typeface="Fiba" charset="0"/>
              </a:rPr>
              <a:t> step</a:t>
            </a:r>
            <a:endParaRPr lang="es-ES_tradnl" altLang="es-ES_tradnl" dirty="0">
              <a:latin typeface="Fiba" charset="0"/>
              <a:ea typeface="Fiba" charset="0"/>
              <a:cs typeface="Fiba" charset="0"/>
            </a:endParaRPr>
          </a:p>
        </p:txBody>
      </p:sp>
    </p:spTree>
    <p:extLst>
      <p:ext uri="{BB962C8B-B14F-4D97-AF65-F5344CB8AC3E}">
        <p14:creationId xmlns:p14="http://schemas.microsoft.com/office/powerpoint/2010/main" val="2043925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70863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918511064"/>
              </p:ext>
            </p:extLst>
          </p:nvPr>
        </p:nvGraphicFramePr>
        <p:xfrm>
          <a:off x="482272" y="1683680"/>
          <a:ext cx="5972607" cy="4957840"/>
        </p:xfrm>
        <a:graphic>
          <a:graphicData uri="http://schemas.openxmlformats.org/drawingml/2006/table">
            <a:tbl>
              <a:tblPr firstRow="1" bandRow="1">
                <a:tableStyleId>{5C22544A-7EE6-4342-B048-85BDC9FD1C3A}</a:tableStyleId>
              </a:tblPr>
              <a:tblGrid>
                <a:gridCol w="2866433">
                  <a:extLst>
                    <a:ext uri="{9D8B030D-6E8A-4147-A177-3AD203B41FA5}">
                      <a16:colId xmlns:a16="http://schemas.microsoft.com/office/drawing/2014/main" xmlns="" val="2527591348"/>
                    </a:ext>
                  </a:extLst>
                </a:gridCol>
                <a:gridCol w="3106174">
                  <a:extLst>
                    <a:ext uri="{9D8B030D-6E8A-4147-A177-3AD203B41FA5}">
                      <a16:colId xmlns:a16="http://schemas.microsoft.com/office/drawing/2014/main" xmlns="" val="1473037361"/>
                    </a:ext>
                  </a:extLst>
                </a:gridCol>
              </a:tblGrid>
              <a:tr h="799047">
                <a:tc>
                  <a:txBody>
                    <a:bodyPr/>
                    <a:lstStyle/>
                    <a:p>
                      <a:pPr algn="ctr"/>
                      <a:r>
                        <a:rPr lang="es-ES" sz="1200" dirty="0">
                          <a:solidFill>
                            <a:schemeClr val="tx1"/>
                          </a:solidFill>
                          <a:latin typeface="Arial" panose="020B0604020202020204" pitchFamily="34" charset="0"/>
                          <a:cs typeface="Arial" panose="020B0604020202020204" pitchFamily="34" charset="0"/>
                        </a:rPr>
                        <a:t>PLAYER </a:t>
                      </a:r>
                      <a:r>
                        <a:rPr lang="es-ES" sz="1200" dirty="0" smtClean="0">
                          <a:solidFill>
                            <a:schemeClr val="tx1"/>
                          </a:solidFill>
                          <a:latin typeface="Arial" panose="020B0604020202020204" pitchFamily="34" charset="0"/>
                          <a:cs typeface="Arial" panose="020B0604020202020204" pitchFamily="34" charset="0"/>
                        </a:rPr>
                        <a:t>CONTROL </a:t>
                      </a:r>
                      <a:r>
                        <a:rPr lang="es-ES" sz="1200" dirty="0">
                          <a:solidFill>
                            <a:schemeClr val="tx1"/>
                          </a:solidFill>
                          <a:latin typeface="Arial" panose="020B0604020202020204" pitchFamily="34" charset="0"/>
                          <a:cs typeface="Arial" panose="020B0604020202020204" pitchFamily="34" charset="0"/>
                        </a:rPr>
                        <a:t>THE BALL </a:t>
                      </a:r>
                    </a:p>
                    <a:p>
                      <a:pPr algn="ctr"/>
                      <a:r>
                        <a:rPr lang="es-ES" sz="1200" dirty="0">
                          <a:solidFill>
                            <a:schemeClr val="tx1"/>
                          </a:solidFill>
                          <a:latin typeface="Arial" panose="020B0604020202020204" pitchFamily="34" charset="0"/>
                          <a:cs typeface="Arial" panose="020B0604020202020204" pitchFamily="34" charset="0"/>
                        </a:rPr>
                        <a:t>FOOT ON THE FLOOR</a:t>
                      </a:r>
                    </a:p>
                  </a:txBody>
                  <a:tcPr>
                    <a:solidFill>
                      <a:schemeClr val="bg2">
                        <a:lumMod val="90000"/>
                      </a:schemeClr>
                    </a:solidFill>
                  </a:tcPr>
                </a:tc>
                <a:tc>
                  <a:txBody>
                    <a:bodyPr/>
                    <a:lstStyle/>
                    <a:p>
                      <a:pPr algn="ctr"/>
                      <a:endParaRPr lang="es-ES" dirty="0"/>
                    </a:p>
                    <a:p>
                      <a:pPr algn="ctr"/>
                      <a:endParaRPr lang="es-ES_tradnl" dirty="0"/>
                    </a:p>
                  </a:txBody>
                  <a:tcPr>
                    <a:solidFill>
                      <a:schemeClr val="bg2"/>
                    </a:solidFill>
                  </a:tcPr>
                </a:tc>
                <a:extLst>
                  <a:ext uri="{0D108BD9-81ED-4DB2-BD59-A6C34878D82A}">
                    <a16:rowId xmlns:a16="http://schemas.microsoft.com/office/drawing/2014/main" xmlns="" val="3749171508"/>
                  </a:ext>
                </a:extLst>
              </a:tr>
              <a:tr h="799047">
                <a:tc>
                  <a:txBody>
                    <a:bodyPr/>
                    <a:lstStyle/>
                    <a:p>
                      <a:pPr algn="ctr">
                        <a:lnSpc>
                          <a:spcPct val="150000"/>
                        </a:lnSpc>
                      </a:pPr>
                      <a:r>
                        <a:rPr lang="es-ES_tradnl" sz="1200" b="1" dirty="0">
                          <a:latin typeface="Arial" panose="020B0604020202020204" pitchFamily="34" charset="0"/>
                          <a:cs typeface="Arial" panose="020B0604020202020204" pitchFamily="34" charset="0"/>
                        </a:rPr>
                        <a:t>STATIONARY FOOT</a:t>
                      </a:r>
                    </a:p>
                    <a:p>
                      <a:pPr algn="ctr">
                        <a:lnSpc>
                          <a:spcPct val="150000"/>
                        </a:lnSpc>
                      </a:pPr>
                      <a:r>
                        <a:rPr lang="es-ES" sz="1200" b="1" dirty="0">
                          <a:latin typeface="Arial" panose="020B0604020202020204" pitchFamily="34" charset="0"/>
                          <a:cs typeface="Arial" panose="020B0604020202020204" pitchFamily="34" charset="0"/>
                        </a:rPr>
                        <a:t>O</a:t>
                      </a:r>
                      <a:r>
                        <a:rPr lang="es-ES_tradnl" sz="1200" b="1" dirty="0">
                          <a:latin typeface="Arial" panose="020B0604020202020204" pitchFamily="34" charset="0"/>
                          <a:cs typeface="Arial" panose="020B0604020202020204" pitchFamily="34" charset="0"/>
                        </a:rPr>
                        <a:t>N THE FLOOR</a:t>
                      </a:r>
                    </a:p>
                  </a:txBody>
                  <a:tcPr/>
                </a:tc>
                <a:tc>
                  <a:txBody>
                    <a:bodyPr/>
                    <a:lstStyle/>
                    <a:p>
                      <a:pPr algn="ctr"/>
                      <a:endParaRPr lang="es-ES" b="1" dirty="0"/>
                    </a:p>
                    <a:p>
                      <a:pPr algn="ctr"/>
                      <a:endParaRPr lang="es-ES" b="1" dirty="0"/>
                    </a:p>
                  </a:txBody>
                  <a:tcPr>
                    <a:solidFill>
                      <a:schemeClr val="bg2"/>
                    </a:solidFill>
                  </a:tcPr>
                </a:tc>
                <a:extLst>
                  <a:ext uri="{0D108BD9-81ED-4DB2-BD59-A6C34878D82A}">
                    <a16:rowId xmlns:a16="http://schemas.microsoft.com/office/drawing/2014/main" xmlns="" val="2282879190"/>
                  </a:ext>
                </a:extLst>
              </a:tr>
              <a:tr h="615128">
                <a:tc>
                  <a:txBody>
                    <a:bodyPr/>
                    <a:lstStyle/>
                    <a:p>
                      <a:pPr algn="ctr">
                        <a:lnSpc>
                          <a:spcPct val="150000"/>
                        </a:lnSpc>
                      </a:pPr>
                      <a:r>
                        <a:rPr lang="es-ES" sz="1200" b="1" dirty="0">
                          <a:latin typeface="Arial" panose="020B0604020202020204" pitchFamily="34" charset="0"/>
                          <a:cs typeface="Arial" panose="020B0604020202020204" pitchFamily="34" charset="0"/>
                        </a:rPr>
                        <a:t>FOOT </a:t>
                      </a:r>
                      <a:r>
                        <a:rPr lang="es-ES" sz="1200" b="1" dirty="0" smtClean="0">
                          <a:latin typeface="Arial" panose="020B0604020202020204" pitchFamily="34" charset="0"/>
                          <a:cs typeface="Arial" panose="020B0604020202020204" pitchFamily="34" charset="0"/>
                        </a:rPr>
                        <a:t>IN</a:t>
                      </a:r>
                      <a:r>
                        <a:rPr lang="es-ES" sz="1200" b="1" baseline="0" dirty="0" smtClean="0">
                          <a:latin typeface="Arial" panose="020B0604020202020204" pitchFamily="34" charset="0"/>
                          <a:cs typeface="Arial" panose="020B0604020202020204" pitchFamily="34" charset="0"/>
                        </a:rPr>
                        <a:t> THE AIR</a:t>
                      </a:r>
                      <a:endParaRPr lang="es-ES" sz="1200" b="1" dirty="0" smtClean="0">
                        <a:latin typeface="Arial" panose="020B0604020202020204" pitchFamily="34" charset="0"/>
                        <a:cs typeface="Arial" panose="020B0604020202020204" pitchFamily="34" charset="0"/>
                      </a:endParaRPr>
                    </a:p>
                  </a:txBody>
                  <a:tcPr>
                    <a:solidFill>
                      <a:schemeClr val="bg2">
                        <a:lumMod val="90000"/>
                      </a:schemeClr>
                    </a:solidFill>
                  </a:tcPr>
                </a:tc>
                <a:tc>
                  <a:txBody>
                    <a:bodyPr/>
                    <a:lstStyle/>
                    <a:p>
                      <a:pPr algn="ctr"/>
                      <a:endParaRPr lang="es-ES_tradnl" b="1" dirty="0"/>
                    </a:p>
                  </a:txBody>
                  <a:tcPr>
                    <a:solidFill>
                      <a:schemeClr val="bg2"/>
                    </a:solidFill>
                  </a:tcPr>
                </a:tc>
                <a:extLst>
                  <a:ext uri="{0D108BD9-81ED-4DB2-BD59-A6C34878D82A}">
                    <a16:rowId xmlns:a16="http://schemas.microsoft.com/office/drawing/2014/main" xmlns="" val="3507294848"/>
                  </a:ext>
                </a:extLst>
              </a:tr>
              <a:tr h="646848">
                <a:tc>
                  <a:txBody>
                    <a:bodyPr/>
                    <a:lstStyle/>
                    <a:p>
                      <a:pPr algn="ctr"/>
                      <a:r>
                        <a:rPr lang="en-US" sz="1200" b="1" dirty="0">
                          <a:latin typeface="Arial" panose="020B0604020202020204" pitchFamily="34" charset="0"/>
                          <a:cs typeface="Arial" panose="020B0604020202020204" pitchFamily="34" charset="0"/>
                        </a:rPr>
                        <a:t>FIRST </a:t>
                      </a:r>
                      <a:r>
                        <a:rPr lang="en-US" sz="1200" b="1" dirty="0" smtClean="0">
                          <a:latin typeface="Arial" panose="020B0604020202020204" pitchFamily="34" charset="0"/>
                          <a:cs typeface="Arial" panose="020B0604020202020204" pitchFamily="34" charset="0"/>
                        </a:rPr>
                        <a:t>STEP </a:t>
                      </a:r>
                      <a:endParaRPr lang="en-US" sz="1200" b="1" dirty="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TOUCHING THE FLOOR</a:t>
                      </a:r>
                      <a:endParaRPr lang="es-ES_tradnl" sz="1200" b="1" dirty="0">
                        <a:latin typeface="Arial" panose="020B0604020202020204" pitchFamily="34" charset="0"/>
                        <a:cs typeface="Arial" panose="020B0604020202020204" pitchFamily="34" charset="0"/>
                      </a:endParaRPr>
                    </a:p>
                  </a:txBody>
                  <a:tcPr>
                    <a:solidFill>
                      <a:schemeClr val="bg2"/>
                    </a:solidFill>
                  </a:tcPr>
                </a:tc>
                <a:tc>
                  <a:txBody>
                    <a:bodyPr/>
                    <a:lstStyle/>
                    <a:p>
                      <a:pPr algn="ctr"/>
                      <a:endParaRPr lang="es-ES_tradnl" b="1" dirty="0"/>
                    </a:p>
                  </a:txBody>
                  <a:tcPr>
                    <a:solidFill>
                      <a:schemeClr val="bg2"/>
                    </a:solidFill>
                  </a:tcPr>
                </a:tc>
                <a:extLst>
                  <a:ext uri="{0D108BD9-81ED-4DB2-BD59-A6C34878D82A}">
                    <a16:rowId xmlns:a16="http://schemas.microsoft.com/office/drawing/2014/main" xmlns="" val="1136294690"/>
                  </a:ext>
                </a:extLst>
              </a:tr>
              <a:tr h="646848">
                <a:tc>
                  <a:txBody>
                    <a:bodyPr/>
                    <a:lstStyle/>
                    <a:p>
                      <a:pPr algn="ctr"/>
                      <a:r>
                        <a:rPr lang="en-US" sz="1200" b="1" dirty="0">
                          <a:latin typeface="Arial" panose="020B0604020202020204" pitchFamily="34" charset="0"/>
                          <a:cs typeface="Arial" panose="020B0604020202020204" pitchFamily="34" charset="0"/>
                        </a:rPr>
                        <a:t>SECOND </a:t>
                      </a:r>
                      <a:r>
                        <a:rPr lang="en-US" sz="1200" b="1" dirty="0" smtClean="0">
                          <a:latin typeface="Arial" panose="020B0604020202020204" pitchFamily="34" charset="0"/>
                          <a:cs typeface="Arial" panose="020B0604020202020204" pitchFamily="34" charset="0"/>
                        </a:rPr>
                        <a:t>STEP </a:t>
                      </a:r>
                      <a:endParaRPr lang="en-US" sz="1200" b="1" dirty="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TOUCHING THE FLOOR</a:t>
                      </a:r>
                      <a:endParaRPr lang="es-ES_tradnl" sz="1200" b="1" dirty="0">
                        <a:latin typeface="Arial" panose="020B0604020202020204" pitchFamily="34" charset="0"/>
                        <a:cs typeface="Arial" panose="020B0604020202020204" pitchFamily="34" charset="0"/>
                      </a:endParaRPr>
                    </a:p>
                  </a:txBody>
                  <a:tcPr>
                    <a:solidFill>
                      <a:schemeClr val="bg2">
                        <a:lumMod val="90000"/>
                      </a:schemeClr>
                    </a:solidFill>
                  </a:tcPr>
                </a:tc>
                <a:tc>
                  <a:txBody>
                    <a:bodyPr/>
                    <a:lstStyle/>
                    <a:p>
                      <a:pPr algn="ctr"/>
                      <a:endParaRPr lang="es-ES_tradnl" b="1" dirty="0"/>
                    </a:p>
                  </a:txBody>
                  <a:tcPr>
                    <a:solidFill>
                      <a:schemeClr val="bg2"/>
                    </a:solidFill>
                  </a:tcPr>
                </a:tc>
                <a:extLst>
                  <a:ext uri="{0D108BD9-81ED-4DB2-BD59-A6C34878D82A}">
                    <a16:rowId xmlns:a16="http://schemas.microsoft.com/office/drawing/2014/main" xmlns="" val="1034789748"/>
                  </a:ext>
                </a:extLst>
              </a:tr>
              <a:tr h="725461">
                <a:tc>
                  <a:txBody>
                    <a:bodyPr/>
                    <a:lstStyle/>
                    <a:p>
                      <a:pPr algn="ctr"/>
                      <a:r>
                        <a:rPr lang="es-ES" sz="1200" b="1" dirty="0">
                          <a:latin typeface="Arial" panose="020B0604020202020204" pitchFamily="34" charset="0"/>
                          <a:cs typeface="Arial" panose="020B0604020202020204" pitchFamily="34" charset="0"/>
                        </a:rPr>
                        <a:t>CONTROL THE BALL IN THE AIR </a:t>
                      </a:r>
                      <a:endParaRPr lang="es-ES_tradnl" sz="1200" b="1" dirty="0">
                        <a:latin typeface="Arial" panose="020B0604020202020204" pitchFamily="34" charset="0"/>
                        <a:cs typeface="Arial" panose="020B0604020202020204" pitchFamily="34" charset="0"/>
                      </a:endParaRPr>
                    </a:p>
                  </a:txBody>
                  <a:tcPr>
                    <a:solidFill>
                      <a:schemeClr val="bg2"/>
                    </a:solidFill>
                  </a:tcPr>
                </a:tc>
                <a:tc>
                  <a:txBody>
                    <a:bodyPr/>
                    <a:lstStyle/>
                    <a:p>
                      <a:pPr algn="ctr"/>
                      <a:endParaRPr lang="es-ES_tradnl" b="1" dirty="0"/>
                    </a:p>
                  </a:txBody>
                  <a:tcPr>
                    <a:solidFill>
                      <a:schemeClr val="bg2"/>
                    </a:solidFill>
                  </a:tcPr>
                </a:tc>
                <a:extLst>
                  <a:ext uri="{0D108BD9-81ED-4DB2-BD59-A6C34878D82A}">
                    <a16:rowId xmlns:a16="http://schemas.microsoft.com/office/drawing/2014/main" xmlns="" val="295196506"/>
                  </a:ext>
                </a:extLst>
              </a:tr>
              <a:tr h="725461">
                <a:tc>
                  <a:txBody>
                    <a:bodyPr/>
                    <a:lstStyle/>
                    <a:p>
                      <a:pPr algn="ctr"/>
                      <a:r>
                        <a:rPr lang="es-ES" sz="1200" b="1" dirty="0">
                          <a:latin typeface="Arial" panose="020B0604020202020204" pitchFamily="34" charset="0"/>
                          <a:cs typeface="Arial" panose="020B0604020202020204" pitchFamily="34" charset="0"/>
                        </a:rPr>
                        <a:t>PIVOT FOOT </a:t>
                      </a:r>
                      <a:endParaRPr lang="es-ES_tradnl" sz="1200" b="1"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gn="ctr"/>
                      <a:endParaRPr lang="es-ES_tradnl" b="1" dirty="0"/>
                    </a:p>
                  </a:txBody>
                  <a:tcPr>
                    <a:solidFill>
                      <a:schemeClr val="bg2"/>
                    </a:solidFill>
                  </a:tcPr>
                </a:tc>
                <a:extLst>
                  <a:ext uri="{0D108BD9-81ED-4DB2-BD59-A6C34878D82A}">
                    <a16:rowId xmlns:a16="http://schemas.microsoft.com/office/drawing/2014/main" xmlns="" val="953536091"/>
                  </a:ext>
                </a:extLst>
              </a:tr>
            </a:tbl>
          </a:graphicData>
        </a:graphic>
      </p:graphicFrame>
      <p:pic>
        <p:nvPicPr>
          <p:cNvPr id="32" name="Imagen 31"/>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5055741">
            <a:off x="4317505" y="2481686"/>
            <a:ext cx="418027" cy="877856"/>
          </a:xfrm>
          <a:prstGeom prst="rect">
            <a:avLst/>
          </a:prstGeom>
        </p:spPr>
      </p:pic>
      <p:sp>
        <p:nvSpPr>
          <p:cNvPr id="21" name="Rectángulo 9"/>
          <p:cNvSpPr/>
          <p:nvPr/>
        </p:nvSpPr>
        <p:spPr>
          <a:xfrm>
            <a:off x="390132" y="181666"/>
            <a:ext cx="8333901" cy="461665"/>
          </a:xfrm>
          <a:prstGeom prst="rect">
            <a:avLst/>
          </a:prstGeom>
        </p:spPr>
        <p:txBody>
          <a:bodyPr wrap="square">
            <a:spAutoFit/>
          </a:bodyPr>
          <a:lstStyle/>
          <a:p>
            <a:pPr algn="l"/>
            <a:r>
              <a:rPr lang="en-GB" sz="2400" dirty="0">
                <a:solidFill>
                  <a:srgbClr val="FFFFFF"/>
                </a:solidFill>
                <a:latin typeface="Fiba" panose="02010500040101020104" pitchFamily="2" charset="0"/>
              </a:rPr>
              <a:t>SYMBOLS &amp; </a:t>
            </a:r>
            <a:r>
              <a:rPr lang="en-GB" sz="2400" dirty="0" smtClean="0">
                <a:solidFill>
                  <a:srgbClr val="FFFFFF"/>
                </a:solidFill>
                <a:latin typeface="Fiba" panose="02010500040101020104" pitchFamily="2" charset="0"/>
              </a:rPr>
              <a:t>definitions</a:t>
            </a:r>
            <a:endParaRPr lang="en-US" sz="2400" dirty="0">
              <a:solidFill>
                <a:schemeClr val="bg1"/>
              </a:solidFill>
              <a:latin typeface="Fiba"/>
              <a:cs typeface="Fiba"/>
            </a:endParaRPr>
          </a:p>
        </p:txBody>
      </p:sp>
      <p:pic>
        <p:nvPicPr>
          <p:cNvPr id="6" name="Imagen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5619" y="5384146"/>
            <a:ext cx="308375" cy="308375"/>
          </a:xfrm>
          <a:prstGeom prst="rect">
            <a:avLst/>
          </a:prstGeom>
        </p:spPr>
      </p:pic>
      <p:pic>
        <p:nvPicPr>
          <p:cNvPr id="4" name="Imagen 3"/>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34186" y="1873538"/>
            <a:ext cx="849958" cy="462113"/>
          </a:xfrm>
          <a:prstGeom prst="rect">
            <a:avLst/>
          </a:prstGeom>
        </p:spPr>
      </p:pic>
      <p:grpSp>
        <p:nvGrpSpPr>
          <p:cNvPr id="12" name="Grupo 11"/>
          <p:cNvGrpSpPr/>
          <p:nvPr/>
        </p:nvGrpSpPr>
        <p:grpSpPr>
          <a:xfrm>
            <a:off x="4037993" y="3960963"/>
            <a:ext cx="988654" cy="570677"/>
            <a:chOff x="3474421" y="2616630"/>
            <a:chExt cx="1291264" cy="684021"/>
          </a:xfrm>
        </p:grpSpPr>
        <p:pic>
          <p:nvPicPr>
            <p:cNvPr id="13" name="Imagen 12"/>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V="1">
              <a:off x="3474421" y="2616630"/>
              <a:ext cx="1291264" cy="684021"/>
            </a:xfrm>
            <a:prstGeom prst="rect">
              <a:avLst/>
            </a:prstGeom>
          </p:spPr>
        </p:pic>
        <p:pic>
          <p:nvPicPr>
            <p:cNvPr id="15" name="Imagen 14"/>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44860" y="2832823"/>
              <a:ext cx="420660" cy="365792"/>
            </a:xfrm>
            <a:prstGeom prst="rect">
              <a:avLst/>
            </a:prstGeom>
          </p:spPr>
        </p:pic>
      </p:grpSp>
      <p:grpSp>
        <p:nvGrpSpPr>
          <p:cNvPr id="16" name="Grupo 15"/>
          <p:cNvGrpSpPr/>
          <p:nvPr/>
        </p:nvGrpSpPr>
        <p:grpSpPr>
          <a:xfrm>
            <a:off x="4039519" y="4632770"/>
            <a:ext cx="1023590" cy="596776"/>
            <a:chOff x="6161503" y="2973937"/>
            <a:chExt cx="1463167" cy="890093"/>
          </a:xfrm>
        </p:grpSpPr>
        <p:pic>
          <p:nvPicPr>
            <p:cNvPr id="17" name="Imagen 16"/>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161503" y="2973937"/>
              <a:ext cx="1463167" cy="890093"/>
            </a:xfrm>
            <a:prstGeom prst="rect">
              <a:avLst/>
            </a:prstGeom>
          </p:spPr>
        </p:pic>
        <p:pic>
          <p:nvPicPr>
            <p:cNvPr id="18" name="Imagen 17"/>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893087" y="3193411"/>
              <a:ext cx="451143" cy="402371"/>
            </a:xfrm>
            <a:prstGeom prst="rect">
              <a:avLst/>
            </a:prstGeom>
          </p:spPr>
        </p:pic>
      </p:grpSp>
      <p:pic>
        <p:nvPicPr>
          <p:cNvPr id="20" name="Imagen 19"/>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5605356">
            <a:off x="4286439" y="3205864"/>
            <a:ext cx="475186" cy="881788"/>
          </a:xfrm>
          <a:prstGeom prst="rect">
            <a:avLst/>
          </a:prstGeom>
        </p:spPr>
      </p:pic>
      <p:pic>
        <p:nvPicPr>
          <p:cNvPr id="33" name="Imagen 3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551809" y="1964138"/>
            <a:ext cx="252185" cy="252185"/>
          </a:xfrm>
          <a:prstGeom prst="rect">
            <a:avLst/>
          </a:prstGeom>
        </p:spPr>
      </p:pic>
      <p:sp>
        <p:nvSpPr>
          <p:cNvPr id="19" name="Elipse 18"/>
          <p:cNvSpPr/>
          <p:nvPr/>
        </p:nvSpPr>
        <p:spPr>
          <a:xfrm>
            <a:off x="4309417" y="6026744"/>
            <a:ext cx="563974" cy="449627"/>
          </a:xfrm>
          <a:prstGeom prst="ellipse">
            <a:avLst/>
          </a:prstGeom>
          <a:noFill/>
          <a:ln>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noFill/>
            </a:endParaRPr>
          </a:p>
        </p:txBody>
      </p:sp>
    </p:spTree>
    <p:extLst>
      <p:ext uri="{BB962C8B-B14F-4D97-AF65-F5344CB8AC3E}">
        <p14:creationId xmlns:p14="http://schemas.microsoft.com/office/powerpoint/2010/main" val="40029419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5"/>
          <p:cNvSpPr txBox="1">
            <a:spLocks noChangeArrowheads="1"/>
          </p:cNvSpPr>
          <p:nvPr/>
        </p:nvSpPr>
        <p:spPr bwMode="auto">
          <a:xfrm>
            <a:off x="495300" y="1682982"/>
            <a:ext cx="6913033" cy="9748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200" dirty="0" smtClean="0">
                <a:solidFill>
                  <a:schemeClr val="bg1"/>
                </a:solidFill>
                <a:latin typeface="Fiba"/>
                <a:ea typeface="+mj-ea"/>
                <a:cs typeface="Fiba"/>
              </a:rPr>
              <a:t>ART </a:t>
            </a:r>
            <a:r>
              <a:rPr lang="en-US" sz="3200" dirty="0">
                <a:solidFill>
                  <a:schemeClr val="bg1"/>
                </a:solidFill>
                <a:latin typeface="Fiba"/>
                <a:ea typeface="+mj-ea"/>
                <a:cs typeface="Fiba"/>
              </a:rPr>
              <a:t>25. </a:t>
            </a:r>
            <a:r>
              <a:rPr lang="en-US" sz="3200" dirty="0" smtClean="0">
                <a:solidFill>
                  <a:schemeClr val="bg1"/>
                </a:solidFill>
                <a:latin typeface="Fiba"/>
                <a:ea typeface="+mj-ea"/>
                <a:cs typeface="Fiba"/>
              </a:rPr>
              <a:t>TRAVELING</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3200" dirty="0" smtClean="0">
                <a:solidFill>
                  <a:schemeClr val="bg1"/>
                </a:solidFill>
                <a:latin typeface="Fiba"/>
                <a:ea typeface="+mj-ea"/>
                <a:cs typeface="Fiba"/>
              </a:rPr>
              <a:t>RULE</a:t>
            </a:r>
            <a:r>
              <a:rPr lang="en-US" sz="3200" dirty="0" smtClean="0">
                <a:solidFill>
                  <a:schemeClr val="bg1"/>
                </a:solidFill>
                <a:latin typeface="Fiba"/>
                <a:ea typeface="+mj-ea"/>
                <a:cs typeface="Fiba"/>
              </a:rPr>
              <a:t>  </a:t>
            </a:r>
            <a:endParaRPr lang="en-US" sz="3200" dirty="0">
              <a:solidFill>
                <a:schemeClr val="bg1"/>
              </a:solidFill>
              <a:latin typeface="Fiba"/>
              <a:ea typeface="+mj-ea"/>
              <a:cs typeface="Fiba"/>
            </a:endParaRPr>
          </a:p>
        </p:txBody>
      </p:sp>
      <p:sp>
        <p:nvSpPr>
          <p:cNvPr id="2" name="Suorakulmio 1"/>
          <p:cNvSpPr/>
          <p:nvPr/>
        </p:nvSpPr>
        <p:spPr>
          <a:xfrm>
            <a:off x="435950" y="2769527"/>
            <a:ext cx="184666" cy="769441"/>
          </a:xfrm>
          <a:prstGeom prst="rect">
            <a:avLst/>
          </a:prstGeom>
        </p:spPr>
        <p:txBody>
          <a:bodyPr wrap="none">
            <a:spAutoFit/>
          </a:bodyPr>
          <a:lstStyle/>
          <a:p>
            <a:pPr lvl="0" defTabSz="914400" fontAlgn="base">
              <a:spcBef>
                <a:spcPct val="0"/>
              </a:spcBef>
              <a:spcAft>
                <a:spcPct val="0"/>
              </a:spcAft>
              <a:defRPr/>
            </a:pPr>
            <a:endParaRPr lang="en-US" sz="4400">
              <a:solidFill>
                <a:schemeClr val="bg1"/>
              </a:solidFill>
              <a:latin typeface="Fiba"/>
              <a:cs typeface="Fiba"/>
            </a:endParaRPr>
          </a:p>
        </p:txBody>
      </p:sp>
    </p:spTree>
    <p:extLst>
      <p:ext uri="{BB962C8B-B14F-4D97-AF65-F5344CB8AC3E}">
        <p14:creationId xmlns:p14="http://schemas.microsoft.com/office/powerpoint/2010/main" val="25406849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87526"/>
            <a:ext cx="8229600" cy="637987"/>
          </a:xfrm>
        </p:spPr>
        <p:txBody>
          <a:bodyPr/>
          <a:lstStyle/>
          <a:p>
            <a:r>
              <a:rPr lang="es-ES" sz="2400" dirty="0">
                <a:solidFill>
                  <a:srgbClr val="FFFFFF"/>
                </a:solidFill>
                <a:latin typeface="Fiba" panose="02010500040101020104" pitchFamily="2" charset="0"/>
                <a:ea typeface="+mn-ea"/>
                <a:cs typeface="+mn-cs"/>
              </a:rPr>
              <a:t>ART. 25 </a:t>
            </a:r>
            <a:r>
              <a:rPr lang="es-ES" sz="2400" dirty="0">
                <a:solidFill>
                  <a:srgbClr val="FFFFFF"/>
                </a:solidFill>
                <a:latin typeface="Fiba" panose="02010500040101020104" pitchFamily="2" charset="0"/>
                <a:ea typeface="+mn-ea"/>
                <a:cs typeface="+mn-cs"/>
              </a:rPr>
              <a:t> </a:t>
            </a:r>
            <a:r>
              <a:rPr lang="es-ES" sz="2400" dirty="0" smtClean="0">
                <a:solidFill>
                  <a:srgbClr val="FFFFFF"/>
                </a:solidFill>
                <a:latin typeface="Fiba" panose="02010500040101020104" pitchFamily="2" charset="0"/>
                <a:ea typeface="+mn-ea"/>
                <a:cs typeface="+mn-cs"/>
              </a:rPr>
              <a:t>RULE (1)</a:t>
            </a:r>
            <a:endParaRPr lang="es-ES_tradnl" sz="2400" dirty="0">
              <a:solidFill>
                <a:srgbClr val="FFFFFF"/>
              </a:solidFill>
              <a:latin typeface="Fiba" panose="02010500040101020104" pitchFamily="2" charset="0"/>
              <a:ea typeface="+mn-ea"/>
              <a:cs typeface="+mn-cs"/>
            </a:endParaRPr>
          </a:p>
        </p:txBody>
      </p:sp>
      <p:sp>
        <p:nvSpPr>
          <p:cNvPr id="5" name="Marcador de contenido 4"/>
          <p:cNvSpPr>
            <a:spLocks noGrp="1"/>
          </p:cNvSpPr>
          <p:nvPr>
            <p:ph idx="1"/>
          </p:nvPr>
        </p:nvSpPr>
        <p:spPr>
          <a:xfrm>
            <a:off x="457200" y="1766455"/>
            <a:ext cx="8229600" cy="3978361"/>
          </a:xfrm>
        </p:spPr>
        <p:txBody>
          <a:bodyPr>
            <a:noAutofit/>
          </a:bodyPr>
          <a:lstStyle/>
          <a:p>
            <a:pPr marL="623888" lvl="0" indent="-623888" defTabSz="914400" eaLnBrk="0" fontAlgn="base" hangingPunct="0">
              <a:spcBef>
                <a:spcPct val="0"/>
              </a:spcBef>
              <a:spcAft>
                <a:spcPct val="0"/>
              </a:spcAft>
              <a:buNone/>
              <a:tabLst>
                <a:tab pos="2041525" algn="ctr"/>
              </a:tabLst>
            </a:pPr>
            <a:endParaRPr lang="en-GB" altLang="es-ES_tradnl" sz="2400" dirty="0">
              <a:solidFill>
                <a:srgbClr val="000000"/>
              </a:solidFill>
              <a:latin typeface="Arial" panose="020B0604020202020204" pitchFamily="34" charset="0"/>
              <a:ea typeface="Times New Roman" panose="02020603050405020304" pitchFamily="18" charset="0"/>
            </a:endParaRPr>
          </a:p>
          <a:p>
            <a:pPr marL="987425" lvl="0" indent="-987425" algn="just" defTabSz="914400" eaLnBrk="0" fontAlgn="base" hangingPunct="0">
              <a:spcBef>
                <a:spcPct val="0"/>
              </a:spcBef>
              <a:spcAft>
                <a:spcPct val="0"/>
              </a:spcAft>
              <a:buNone/>
              <a:tabLst>
                <a:tab pos="2041525" algn="ctr"/>
              </a:tabLst>
            </a:pPr>
            <a:r>
              <a:rPr lang="en-GB" altLang="es-ES_tradnl" sz="2000" dirty="0">
                <a:solidFill>
                  <a:srgbClr val="000000"/>
                </a:solidFill>
                <a:latin typeface="Univers 57 Condensed" charset="0"/>
                <a:ea typeface="Univers 57 Condensed" charset="0"/>
                <a:cs typeface="Univers 57 Condensed" charset="0"/>
              </a:rPr>
              <a:t>25.1	Definition</a:t>
            </a:r>
          </a:p>
          <a:p>
            <a:pPr marL="987425" lvl="0" indent="-987425" algn="just" defTabSz="914400" eaLnBrk="0" fontAlgn="base" hangingPunct="0">
              <a:spcBef>
                <a:spcPct val="0"/>
              </a:spcBef>
              <a:spcAft>
                <a:spcPct val="0"/>
              </a:spcAft>
              <a:buNone/>
              <a:tabLst>
                <a:tab pos="2041525" algn="ctr"/>
              </a:tabLst>
            </a:pPr>
            <a:endParaRPr lang="es-ES_tradnl" altLang="es-ES_tradnl" sz="2000" dirty="0">
              <a:latin typeface="Univers 57 Condensed" charset="0"/>
              <a:ea typeface="Univers 57 Condensed" charset="0"/>
              <a:cs typeface="Univers 57 Condensed" charset="0"/>
            </a:endParaRPr>
          </a:p>
          <a:p>
            <a:pPr marL="987425" lvl="0" indent="-987425" algn="just" defTabSz="914400" eaLnBrk="0" fontAlgn="base" hangingPunct="0">
              <a:spcBef>
                <a:spcPct val="0"/>
              </a:spcBef>
              <a:spcAft>
                <a:spcPct val="0"/>
              </a:spcAft>
              <a:buNone/>
              <a:tabLst>
                <a:tab pos="2041525" algn="ctr"/>
              </a:tabLst>
            </a:pPr>
            <a:r>
              <a:rPr lang="en-GB" altLang="es-ES_tradnl" sz="2000" dirty="0">
                <a:solidFill>
                  <a:srgbClr val="000000"/>
                </a:solidFill>
                <a:latin typeface="Univers 57 Condensed" charset="0"/>
                <a:ea typeface="Univers 57 Condensed" charset="0"/>
                <a:cs typeface="Univers 57 Condensed" charset="0"/>
              </a:rPr>
              <a:t>25.1.1.	Travelling is the illegal movement of one foot or both feet beyond the limits outlined in this article, in any direction, while holding a live ball on the playing court.</a:t>
            </a:r>
          </a:p>
          <a:p>
            <a:pPr marL="987425" lvl="0" indent="-987425" algn="just" defTabSz="914400" eaLnBrk="0" fontAlgn="base" hangingPunct="0">
              <a:spcBef>
                <a:spcPct val="0"/>
              </a:spcBef>
              <a:spcAft>
                <a:spcPct val="0"/>
              </a:spcAft>
              <a:buNone/>
              <a:tabLst>
                <a:tab pos="2041525" algn="ctr"/>
              </a:tabLst>
            </a:pPr>
            <a:endParaRPr lang="es-ES_tradnl" altLang="es-ES_tradnl" sz="2000" dirty="0">
              <a:latin typeface="Univers 57 Condensed" charset="0"/>
              <a:ea typeface="Univers 57 Condensed" charset="0"/>
              <a:cs typeface="Univers 57 Condensed" charset="0"/>
            </a:endParaRPr>
          </a:p>
          <a:p>
            <a:pPr marL="987425" lvl="0" indent="-987425" algn="just" defTabSz="914400" eaLnBrk="0" fontAlgn="base" hangingPunct="0">
              <a:spcBef>
                <a:spcPct val="0"/>
              </a:spcBef>
              <a:spcAft>
                <a:spcPct val="0"/>
              </a:spcAft>
              <a:buNone/>
              <a:tabLst>
                <a:tab pos="2041525" algn="ctr"/>
              </a:tabLst>
            </a:pPr>
            <a:r>
              <a:rPr lang="en-GB" altLang="es-ES_tradnl" sz="2000" dirty="0">
                <a:solidFill>
                  <a:srgbClr val="000000"/>
                </a:solidFill>
                <a:latin typeface="Univers 57 Condensed" charset="0"/>
                <a:ea typeface="Univers 57 Condensed" charset="0"/>
                <a:cs typeface="Univers 57 Condensed" charset="0"/>
              </a:rPr>
              <a:t>25.1.2 	A pivot is the legal movement in which a player who is holding a live ball on the playing court steps once or more than once in any direction with the same foot, while the other foot, called the pivot foot, is kept at its point of contact with the floor.</a:t>
            </a:r>
            <a:endParaRPr lang="es-ES_tradnl" altLang="es-ES_tradnl" sz="2000" dirty="0">
              <a:latin typeface="Univers 57 Condensed" charset="0"/>
              <a:ea typeface="Univers 57 Condensed" charset="0"/>
              <a:cs typeface="Univers 57 Condensed" charset="0"/>
            </a:endParaRPr>
          </a:p>
          <a:p>
            <a:endParaRPr lang="es-ES_tradnl" sz="1100" dirty="0"/>
          </a:p>
        </p:txBody>
      </p:sp>
    </p:spTree>
    <p:extLst>
      <p:ext uri="{BB962C8B-B14F-4D97-AF65-F5344CB8AC3E}">
        <p14:creationId xmlns:p14="http://schemas.microsoft.com/office/powerpoint/2010/main" val="125402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297455" y="1474553"/>
            <a:ext cx="7760695" cy="5458729"/>
          </a:xfrm>
        </p:spPr>
        <p:txBody>
          <a:bodyPr>
            <a:normAutofit fontScale="40000" lnSpcReduction="20000"/>
          </a:bodyPr>
          <a:lstStyle/>
          <a:p>
            <a:pPr marL="717550" indent="-717550" algn="just" defTabSz="914400" eaLnBrk="0" fontAlgn="base" hangingPunct="0">
              <a:spcBef>
                <a:spcPct val="0"/>
              </a:spcBef>
              <a:spcAft>
                <a:spcPct val="0"/>
              </a:spcAft>
              <a:buNone/>
              <a:tabLst>
                <a:tab pos="2041525" algn="ctr"/>
              </a:tabLst>
            </a:pPr>
            <a:r>
              <a:rPr lang="es-ES" altLang="es-ES_tradnl" sz="5600" dirty="0">
                <a:solidFill>
                  <a:srgbClr val="000000"/>
                </a:solidFill>
                <a:latin typeface="Univers 57 Condensed" charset="0"/>
                <a:ea typeface="Univers 57 Condensed" charset="0"/>
                <a:cs typeface="Univers 57 Condensed" charset="0"/>
              </a:rPr>
              <a:t>	</a:t>
            </a:r>
            <a:endParaRPr lang="es-ES_tradnl" altLang="es-ES_tradnl" sz="5600" dirty="0">
              <a:solidFill>
                <a:srgbClr val="000000"/>
              </a:solidFill>
              <a:latin typeface="Univers 57 Condensed" charset="0"/>
              <a:ea typeface="Univers 57 Condensed" charset="0"/>
              <a:cs typeface="Univers 57 Condensed" charset="0"/>
            </a:endParaRPr>
          </a:p>
          <a:p>
            <a:pPr marL="0" indent="0" algn="just" defTabSz="914400" eaLnBrk="0" fontAlgn="base" hangingPunct="0">
              <a:spcBef>
                <a:spcPct val="0"/>
              </a:spcBef>
              <a:spcAft>
                <a:spcPct val="0"/>
              </a:spcAft>
              <a:buNone/>
              <a:tabLst>
                <a:tab pos="2041525" algn="ctr"/>
              </a:tabLst>
            </a:pPr>
            <a:r>
              <a:rPr lang="en-GB" altLang="es-ES_tradnl" sz="5600" dirty="0" smtClean="0">
                <a:solidFill>
                  <a:srgbClr val="000000"/>
                </a:solidFill>
                <a:latin typeface="Univers 57 Condensed" charset="0"/>
                <a:ea typeface="Univers 57 Condensed" charset="0"/>
                <a:cs typeface="Univers 57 Condensed" charset="0"/>
              </a:rPr>
              <a:t>25.1.3 </a:t>
            </a:r>
          </a:p>
          <a:p>
            <a:pPr marL="0" indent="0" algn="just" defTabSz="914400" eaLnBrk="0" fontAlgn="base" hangingPunct="0">
              <a:spcBef>
                <a:spcPct val="0"/>
              </a:spcBef>
              <a:spcAft>
                <a:spcPct val="0"/>
              </a:spcAft>
              <a:buNone/>
              <a:tabLst>
                <a:tab pos="2041525" algn="ctr"/>
              </a:tabLst>
            </a:pPr>
            <a:r>
              <a:rPr lang="en-GB" altLang="es-ES_tradnl" sz="5600" dirty="0" smtClean="0">
                <a:solidFill>
                  <a:srgbClr val="000000"/>
                </a:solidFill>
                <a:latin typeface="Univers 57 Condensed" charset="0"/>
                <a:ea typeface="Univers 57 Condensed" charset="0"/>
                <a:cs typeface="Univers 57 Condensed" charset="0"/>
              </a:rPr>
              <a:t>Establishing </a:t>
            </a:r>
            <a:r>
              <a:rPr lang="en-GB" altLang="es-ES_tradnl" sz="5600" dirty="0">
                <a:solidFill>
                  <a:srgbClr val="000000"/>
                </a:solidFill>
                <a:latin typeface="Univers 57 Condensed" charset="0"/>
                <a:ea typeface="Univers 57 Condensed" charset="0"/>
                <a:cs typeface="Univers 57 Condensed" charset="0"/>
              </a:rPr>
              <a:t>a pivot foot by a player who catches a live ball on the playing court:</a:t>
            </a:r>
          </a:p>
          <a:p>
            <a:pPr marL="717550" indent="-717550" algn="just" defTabSz="914400" eaLnBrk="0" fontAlgn="base" hangingPunct="0">
              <a:spcBef>
                <a:spcPct val="0"/>
              </a:spcBef>
              <a:spcAft>
                <a:spcPct val="0"/>
              </a:spcAft>
              <a:buNone/>
              <a:tabLst>
                <a:tab pos="2041525" algn="ctr"/>
              </a:tabLst>
            </a:pPr>
            <a:endParaRPr lang="es-ES_tradnl" altLang="es-ES_tradnl" sz="4800" dirty="0">
              <a:latin typeface="Univers 57 Condensed" charset="0"/>
              <a:ea typeface="Univers 57 Condensed" charset="0"/>
              <a:cs typeface="Univers 57 Condensed" charset="0"/>
            </a:endParaRPr>
          </a:p>
          <a:p>
            <a:pPr marL="715963" indent="-176213" algn="just" defTabSz="914400" eaLnBrk="0" fontAlgn="base" hangingPunct="0">
              <a:spcBef>
                <a:spcPct val="0"/>
              </a:spcBef>
              <a:spcAft>
                <a:spcPct val="0"/>
              </a:spcAft>
              <a:tabLst>
                <a:tab pos="2041525" algn="ctr"/>
              </a:tabLst>
            </a:pPr>
            <a:r>
              <a:rPr lang="en-GB" altLang="es-ES_tradnl" sz="4800" dirty="0">
                <a:latin typeface="Univers 57 Condensed" charset="0"/>
                <a:ea typeface="Univers 57 Condensed" charset="0"/>
                <a:cs typeface="Univers 57 Condensed" charset="0"/>
              </a:rPr>
              <a:t>If a player who receives the ball while standing with both feet on the floor:</a:t>
            </a:r>
          </a:p>
          <a:p>
            <a:pPr marL="715963" indent="-176213" defTabSz="914400" eaLnBrk="0" fontAlgn="base" hangingPunct="0">
              <a:spcBef>
                <a:spcPct val="0"/>
              </a:spcBef>
              <a:spcAft>
                <a:spcPct val="0"/>
              </a:spcAft>
              <a:buNone/>
              <a:tabLst>
                <a:tab pos="2041525" algn="ctr"/>
              </a:tabLst>
            </a:pPr>
            <a:endParaRPr lang="es-ES_tradnl" altLang="es-ES_tradnl" sz="4800" dirty="0">
              <a:latin typeface="Univers 57 Condensed" charset="0"/>
              <a:ea typeface="Univers 57 Condensed" charset="0"/>
              <a:cs typeface="Univers 57 Condensed" charset="0"/>
            </a:endParaRPr>
          </a:p>
          <a:p>
            <a:pPr marL="1001712" indent="-685800" algn="just" defTabSz="914400" eaLnBrk="0" fontAlgn="base" hangingPunct="0">
              <a:lnSpc>
                <a:spcPct val="120000"/>
              </a:lnSpc>
              <a:spcBef>
                <a:spcPct val="0"/>
              </a:spcBef>
              <a:spcAft>
                <a:spcPct val="0"/>
              </a:spcAft>
              <a:buFont typeface="Courier New" charset="0"/>
              <a:buChar char="o"/>
              <a:tabLst>
                <a:tab pos="2041525" algn="ctr"/>
              </a:tabLst>
            </a:pPr>
            <a:r>
              <a:rPr lang="en-GB" altLang="es-ES_tradnl" sz="5200" dirty="0">
                <a:latin typeface="Univers 57 Condensed" charset="0"/>
                <a:ea typeface="Univers 57 Condensed" charset="0"/>
                <a:cs typeface="Univers 57 Condensed" charset="0"/>
              </a:rPr>
              <a:t>The moment one foot is lifted, the other foot becomes the pivot foot. </a:t>
            </a:r>
          </a:p>
          <a:p>
            <a:pPr marL="1001712" indent="-685800" algn="just" defTabSz="914400" eaLnBrk="0" fontAlgn="base" hangingPunct="0">
              <a:lnSpc>
                <a:spcPct val="120000"/>
              </a:lnSpc>
              <a:spcBef>
                <a:spcPct val="0"/>
              </a:spcBef>
              <a:spcAft>
                <a:spcPct val="0"/>
              </a:spcAft>
              <a:buFont typeface="Courier New" charset="0"/>
              <a:buChar char="o"/>
              <a:tabLst>
                <a:tab pos="2041525" algn="ctr"/>
              </a:tabLst>
            </a:pPr>
            <a:r>
              <a:rPr lang="en-GB" altLang="es-ES_tradnl" sz="5200" dirty="0">
                <a:latin typeface="Univers 57 Condensed" charset="0"/>
                <a:ea typeface="Univers 57 Condensed" charset="0"/>
                <a:cs typeface="Univers 57 Condensed" charset="0"/>
              </a:rPr>
              <a:t>To start a dribble, the pivot foot may not be lifted before the ball is released from the hand(s).</a:t>
            </a:r>
            <a:endParaRPr lang="es-ES_tradnl" altLang="es-ES_tradnl" sz="5200" dirty="0">
              <a:latin typeface="Univers 57 Condensed" charset="0"/>
              <a:ea typeface="Univers 57 Condensed" charset="0"/>
              <a:cs typeface="Univers 57 Condensed" charset="0"/>
            </a:endParaRPr>
          </a:p>
          <a:p>
            <a:pPr marL="1001712" indent="-685800" algn="just" defTabSz="914400" eaLnBrk="0" fontAlgn="base" hangingPunct="0">
              <a:lnSpc>
                <a:spcPct val="120000"/>
              </a:lnSpc>
              <a:spcBef>
                <a:spcPct val="0"/>
              </a:spcBef>
              <a:spcAft>
                <a:spcPct val="0"/>
              </a:spcAft>
              <a:buFont typeface="Courier New" charset="0"/>
              <a:buChar char="o"/>
              <a:tabLst>
                <a:tab pos="2041525" algn="ctr"/>
              </a:tabLst>
            </a:pPr>
            <a:r>
              <a:rPr lang="en-GB" altLang="es-ES_tradnl" sz="5200" dirty="0">
                <a:latin typeface="Univers 57 Condensed" charset="0"/>
                <a:ea typeface="Univers 57 Condensed" charset="0"/>
                <a:cs typeface="Univers 57 Condensed" charset="0"/>
              </a:rPr>
              <a:t>To pass or shoot for a field goal, the player may jump off a pivot foot, but neither foot may be returned to the floor before the ball is released from the hand(s).</a:t>
            </a:r>
            <a:r>
              <a:rPr lang="es-ES_tradnl" altLang="es-ES_tradnl" sz="5200" dirty="0">
                <a:latin typeface="Univers 57 Condensed" charset="0"/>
                <a:ea typeface="Univers 57 Condensed" charset="0"/>
                <a:cs typeface="Univers 57 Condensed" charset="0"/>
              </a:rPr>
              <a:t> </a:t>
            </a:r>
          </a:p>
          <a:p>
            <a:pPr marL="715963" lvl="1" indent="-176213" algn="just" defTabSz="914400" eaLnBrk="0" fontAlgn="base" hangingPunct="0">
              <a:spcBef>
                <a:spcPct val="0"/>
              </a:spcBef>
              <a:spcAft>
                <a:spcPct val="0"/>
              </a:spcAft>
              <a:buNone/>
              <a:tabLst>
                <a:tab pos="2041525" algn="ctr"/>
              </a:tabLst>
            </a:pPr>
            <a:endParaRPr lang="es-ES_tradnl" altLang="es-ES_tradnl" sz="4800" dirty="0">
              <a:latin typeface="Arial" panose="020B0604020202020204" pitchFamily="34" charset="0"/>
            </a:endParaRPr>
          </a:p>
        </p:txBody>
      </p:sp>
      <p:sp>
        <p:nvSpPr>
          <p:cNvPr id="6" name="Título 3"/>
          <p:cNvSpPr>
            <a:spLocks noGrp="1"/>
          </p:cNvSpPr>
          <p:nvPr>
            <p:ph type="title"/>
          </p:nvPr>
        </p:nvSpPr>
        <p:spPr>
          <a:xfrm>
            <a:off x="297455" y="287526"/>
            <a:ext cx="8229600" cy="637987"/>
          </a:xfrm>
        </p:spPr>
        <p:txBody>
          <a:bodyPr>
            <a:normAutofit/>
          </a:bodyPr>
          <a:lstStyle/>
          <a:p>
            <a:r>
              <a:rPr lang="es-ES" sz="2400" dirty="0">
                <a:solidFill>
                  <a:srgbClr val="FFFFFF"/>
                </a:solidFill>
                <a:latin typeface="Fiba" panose="02010500040101020104" pitchFamily="2" charset="0"/>
                <a:ea typeface="+mn-ea"/>
                <a:cs typeface="+mn-cs"/>
              </a:rPr>
              <a:t>ART. 25  </a:t>
            </a:r>
            <a:r>
              <a:rPr lang="es-ES" sz="2400" dirty="0" smtClean="0">
                <a:solidFill>
                  <a:srgbClr val="FFFFFF"/>
                </a:solidFill>
                <a:latin typeface="Fiba" panose="02010500040101020104" pitchFamily="2" charset="0"/>
                <a:ea typeface="+mn-ea"/>
                <a:cs typeface="+mn-cs"/>
              </a:rPr>
              <a:t>RULE (2)</a:t>
            </a:r>
            <a:endParaRPr lang="es-ES_tradnl" sz="2400" dirty="0">
              <a:solidFill>
                <a:srgbClr val="FFFFFF"/>
              </a:solidFill>
              <a:latin typeface="Fiba" panose="02010500040101020104" pitchFamily="2" charset="0"/>
              <a:ea typeface="+mn-ea"/>
              <a:cs typeface="+mn-cs"/>
            </a:endParaRPr>
          </a:p>
        </p:txBody>
      </p:sp>
    </p:spTree>
    <p:extLst>
      <p:ext uri="{BB962C8B-B14F-4D97-AF65-F5344CB8AC3E}">
        <p14:creationId xmlns:p14="http://schemas.microsoft.com/office/powerpoint/2010/main" val="3546651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297455" y="1474553"/>
            <a:ext cx="7760695" cy="5458729"/>
          </a:xfrm>
        </p:spPr>
        <p:txBody>
          <a:bodyPr>
            <a:normAutofit fontScale="25000" lnSpcReduction="20000"/>
          </a:bodyPr>
          <a:lstStyle/>
          <a:p>
            <a:pPr marL="717550" indent="-717550" algn="just" defTabSz="914400" eaLnBrk="0" fontAlgn="base" hangingPunct="0">
              <a:spcBef>
                <a:spcPct val="0"/>
              </a:spcBef>
              <a:spcAft>
                <a:spcPct val="0"/>
              </a:spcAft>
              <a:buNone/>
              <a:tabLst>
                <a:tab pos="2041525" algn="ctr"/>
              </a:tabLst>
            </a:pPr>
            <a:r>
              <a:rPr lang="es-ES" altLang="es-ES_tradnl" sz="5600" dirty="0">
                <a:solidFill>
                  <a:srgbClr val="000000"/>
                </a:solidFill>
                <a:latin typeface="Univers 57 Condensed" charset="0"/>
                <a:ea typeface="Univers 57 Condensed" charset="0"/>
                <a:cs typeface="Univers 57 Condensed" charset="0"/>
              </a:rPr>
              <a:t>	</a:t>
            </a:r>
            <a:endParaRPr lang="es-ES_tradnl" altLang="es-ES_tradnl" sz="5600" dirty="0">
              <a:solidFill>
                <a:srgbClr val="000000"/>
              </a:solidFill>
              <a:latin typeface="Univers 57 Condensed" charset="0"/>
              <a:ea typeface="Univers 57 Condensed" charset="0"/>
              <a:cs typeface="Univers 57 Condensed" charset="0"/>
            </a:endParaRPr>
          </a:p>
          <a:p>
            <a:pPr marL="715963" lvl="1" indent="-176213" algn="just" defTabSz="914400" eaLnBrk="0" fontAlgn="base" hangingPunct="0">
              <a:spcBef>
                <a:spcPct val="0"/>
              </a:spcBef>
              <a:spcAft>
                <a:spcPct val="0"/>
              </a:spcAft>
              <a:buNone/>
              <a:tabLst>
                <a:tab pos="2041525" algn="ctr"/>
              </a:tabLst>
            </a:pPr>
            <a:endParaRPr lang="es-ES_tradnl" altLang="es-ES_tradnl" sz="8000" dirty="0">
              <a:latin typeface="Univers 57 Condensed" charset="0"/>
              <a:ea typeface="Univers 57 Condensed" charset="0"/>
              <a:cs typeface="Univers 57 Condensed" charset="0"/>
            </a:endParaRPr>
          </a:p>
          <a:p>
            <a:pPr marL="715963" indent="-176213" algn="just" defTabSz="1014413" eaLnBrk="0" fontAlgn="base" hangingPunct="0">
              <a:spcBef>
                <a:spcPct val="0"/>
              </a:spcBef>
              <a:spcAft>
                <a:spcPct val="0"/>
              </a:spcAft>
            </a:pPr>
            <a:r>
              <a:rPr lang="en-GB" altLang="es-ES_tradnl" sz="8000" dirty="0">
                <a:solidFill>
                  <a:srgbClr val="FF0000"/>
                </a:solidFill>
                <a:latin typeface="Univers 57 Condensed" charset="0"/>
                <a:ea typeface="Univers 57 Condensed" charset="0"/>
                <a:cs typeface="Univers 57 Condensed" charset="0"/>
              </a:rPr>
              <a:t>If a player who receives the ball while he is progressing upon completion of a dribble may take two steps in coming to a stop, passing or shooting the ball: </a:t>
            </a:r>
          </a:p>
          <a:p>
            <a:pPr marL="804863" indent="-265113" algn="just" defTabSz="1014413" eaLnBrk="0" fontAlgn="base" hangingPunct="0">
              <a:lnSpc>
                <a:spcPct val="120000"/>
              </a:lnSpc>
              <a:spcBef>
                <a:spcPct val="0"/>
              </a:spcBef>
              <a:spcAft>
                <a:spcPct val="0"/>
              </a:spcAft>
              <a:buNone/>
            </a:pPr>
            <a:endParaRPr lang="en-GB" altLang="es-ES_tradnl" sz="8000" dirty="0">
              <a:solidFill>
                <a:srgbClr val="FF0000"/>
              </a:solidFill>
              <a:latin typeface="Univers 57 Condensed" charset="0"/>
              <a:ea typeface="Univers 57 Condensed" charset="0"/>
              <a:cs typeface="Univers 57 Condensed" charset="0"/>
            </a:endParaRPr>
          </a:p>
          <a:p>
            <a:pPr marL="1023938" lvl="1" indent="-309563" algn="just" defTabSz="914400" eaLnBrk="0" fontAlgn="base" hangingPunct="0">
              <a:lnSpc>
                <a:spcPct val="120000"/>
              </a:lnSpc>
              <a:spcBef>
                <a:spcPct val="0"/>
              </a:spcBef>
              <a:spcAft>
                <a:spcPct val="0"/>
              </a:spcAft>
              <a:buFont typeface="+mj-lt"/>
              <a:buAutoNum type="arabicPeriod"/>
              <a:tabLst>
                <a:tab pos="2041525" algn="ctr"/>
              </a:tabLst>
            </a:pPr>
            <a:r>
              <a:rPr lang="en-GB" altLang="es-ES_tradnl" sz="8000" dirty="0">
                <a:solidFill>
                  <a:srgbClr val="FF0000"/>
                </a:solidFill>
                <a:latin typeface="Univers 57 Condensed" charset="0"/>
                <a:ea typeface="Univers 57 Condensed" charset="0"/>
                <a:cs typeface="Univers 57 Condensed" charset="0"/>
              </a:rPr>
              <a:t>If receiving the ball the player shall release the ball to start his dribble before his second step.</a:t>
            </a:r>
          </a:p>
          <a:p>
            <a:pPr marL="1023938" lvl="1" indent="-309563" algn="just" defTabSz="914400" eaLnBrk="0" fontAlgn="base" hangingPunct="0">
              <a:lnSpc>
                <a:spcPct val="120000"/>
              </a:lnSpc>
              <a:spcBef>
                <a:spcPct val="0"/>
              </a:spcBef>
              <a:spcAft>
                <a:spcPct val="0"/>
              </a:spcAft>
              <a:buFont typeface="+mj-lt"/>
              <a:buAutoNum type="arabicPeriod"/>
              <a:tabLst>
                <a:tab pos="2041525" algn="ctr"/>
              </a:tabLst>
            </a:pPr>
            <a:r>
              <a:rPr lang="en-GB" altLang="es-ES_tradnl" sz="8000" dirty="0">
                <a:solidFill>
                  <a:srgbClr val="FF0000"/>
                </a:solidFill>
                <a:latin typeface="Univers 57 Condensed" charset="0"/>
                <a:ea typeface="Univers 57 Condensed" charset="0"/>
                <a:cs typeface="Univers 57 Condensed" charset="0"/>
              </a:rPr>
              <a:t>The first step occurs when one foot or both feet, touch the floor after gaining control of the ball.</a:t>
            </a:r>
            <a:r>
              <a:rPr lang="es-ES_tradnl" altLang="es-ES_tradnl" sz="8000" dirty="0">
                <a:solidFill>
                  <a:srgbClr val="FF0000"/>
                </a:solidFill>
                <a:latin typeface="Univers 57 Condensed" charset="0"/>
                <a:ea typeface="Univers 57 Condensed" charset="0"/>
                <a:cs typeface="Univers 57 Condensed" charset="0"/>
              </a:rPr>
              <a:t> </a:t>
            </a:r>
          </a:p>
          <a:p>
            <a:pPr marL="1023938" lvl="1" indent="-309563" algn="just" defTabSz="914400" eaLnBrk="0" fontAlgn="base" hangingPunct="0">
              <a:lnSpc>
                <a:spcPct val="120000"/>
              </a:lnSpc>
              <a:spcBef>
                <a:spcPct val="0"/>
              </a:spcBef>
              <a:spcAft>
                <a:spcPct val="0"/>
              </a:spcAft>
              <a:buFont typeface="+mj-lt"/>
              <a:buAutoNum type="arabicPeriod"/>
              <a:tabLst>
                <a:tab pos="2041525" algn="ctr"/>
              </a:tabLst>
            </a:pPr>
            <a:r>
              <a:rPr lang="en-GB" altLang="es-ES_tradnl" sz="8000" dirty="0">
                <a:solidFill>
                  <a:srgbClr val="FF0000"/>
                </a:solidFill>
                <a:latin typeface="Univers 57 Condensed" charset="0"/>
                <a:ea typeface="Univers 57 Condensed" charset="0"/>
                <a:cs typeface="Univers 57 Condensed" charset="0"/>
              </a:rPr>
              <a:t>The second step occurs after the first step when the other foot touches the floor, or both feet touch the floor simultaneously.</a:t>
            </a:r>
            <a:r>
              <a:rPr lang="es-ES_tradnl" altLang="es-ES_tradnl" sz="8000" dirty="0">
                <a:solidFill>
                  <a:srgbClr val="FF0000"/>
                </a:solidFill>
                <a:latin typeface="Univers 57 Condensed" charset="0"/>
                <a:ea typeface="Univers 57 Condensed" charset="0"/>
                <a:cs typeface="Univers 57 Condensed" charset="0"/>
              </a:rPr>
              <a:t> </a:t>
            </a:r>
          </a:p>
          <a:p>
            <a:pPr marL="1074738" lvl="1" indent="-360363" algn="just" defTabSz="914400" eaLnBrk="0" fontAlgn="base" hangingPunct="0">
              <a:lnSpc>
                <a:spcPct val="120000"/>
              </a:lnSpc>
              <a:spcBef>
                <a:spcPct val="0"/>
              </a:spcBef>
              <a:spcAft>
                <a:spcPct val="0"/>
              </a:spcAft>
              <a:buFont typeface="+mj-lt"/>
              <a:buAutoNum type="arabicPeriod"/>
              <a:tabLst>
                <a:tab pos="2041525" algn="ctr"/>
              </a:tabLst>
            </a:pPr>
            <a:r>
              <a:rPr lang="en-GB" altLang="es-ES_tradnl" sz="8000" dirty="0">
                <a:solidFill>
                  <a:srgbClr val="FF0000"/>
                </a:solidFill>
                <a:latin typeface="Univers 57 Condensed" charset="0"/>
                <a:ea typeface="Univers 57 Condensed" charset="0"/>
                <a:cs typeface="Univers 57 Condensed" charset="0"/>
              </a:rPr>
              <a:t>If the player who comes to a stop on his first step has both feet on the floor or they touch the floor simultaneously may pivot using either foot as his pivot foot. If he then jumps with both feet no foot may return to the floor before the ball is released from the hand(s).</a:t>
            </a:r>
            <a:r>
              <a:rPr lang="es-ES_tradnl" altLang="es-ES_tradnl" sz="8000" dirty="0">
                <a:solidFill>
                  <a:srgbClr val="FF0000"/>
                </a:solidFill>
                <a:latin typeface="Univers 57 Condensed" charset="0"/>
                <a:ea typeface="Univers 57 Condensed" charset="0"/>
                <a:cs typeface="Univers 57 Condensed" charset="0"/>
              </a:rPr>
              <a:t> </a:t>
            </a:r>
          </a:p>
          <a:p>
            <a:endParaRPr lang="es-ES_tradnl" sz="1000" dirty="0">
              <a:latin typeface="Univers 57 Condensed" charset="0"/>
              <a:ea typeface="Univers 57 Condensed" charset="0"/>
              <a:cs typeface="Univers 57 Condensed" charset="0"/>
            </a:endParaRPr>
          </a:p>
        </p:txBody>
      </p:sp>
      <p:sp>
        <p:nvSpPr>
          <p:cNvPr id="6" name="Título 3"/>
          <p:cNvSpPr>
            <a:spLocks noGrp="1"/>
          </p:cNvSpPr>
          <p:nvPr>
            <p:ph type="title"/>
          </p:nvPr>
        </p:nvSpPr>
        <p:spPr>
          <a:xfrm>
            <a:off x="297455" y="287526"/>
            <a:ext cx="8229600" cy="637987"/>
          </a:xfrm>
        </p:spPr>
        <p:txBody>
          <a:bodyPr>
            <a:normAutofit/>
          </a:bodyPr>
          <a:lstStyle/>
          <a:p>
            <a:r>
              <a:rPr lang="es-ES" sz="2400" dirty="0">
                <a:solidFill>
                  <a:srgbClr val="FFFFFF"/>
                </a:solidFill>
                <a:latin typeface="Fiba" panose="02010500040101020104" pitchFamily="2" charset="0"/>
                <a:ea typeface="+mn-ea"/>
                <a:cs typeface="+mn-cs"/>
              </a:rPr>
              <a:t>ART. 25  </a:t>
            </a:r>
            <a:r>
              <a:rPr lang="es-ES" sz="2400" dirty="0" smtClean="0">
                <a:solidFill>
                  <a:srgbClr val="FFFFFF"/>
                </a:solidFill>
                <a:latin typeface="Fiba" panose="02010500040101020104" pitchFamily="2" charset="0"/>
                <a:ea typeface="+mn-ea"/>
                <a:cs typeface="+mn-cs"/>
              </a:rPr>
              <a:t>RULE (3)</a:t>
            </a:r>
            <a:endParaRPr lang="es-ES_tradnl" sz="2400" dirty="0">
              <a:solidFill>
                <a:srgbClr val="FFFFFF"/>
              </a:solidFill>
              <a:latin typeface="Fiba" panose="02010500040101020104" pitchFamily="2" charset="0"/>
              <a:ea typeface="+mn-ea"/>
              <a:cs typeface="+mn-cs"/>
            </a:endParaRPr>
          </a:p>
        </p:txBody>
      </p:sp>
    </p:spTree>
    <p:extLst>
      <p:ext uri="{BB962C8B-B14F-4D97-AF65-F5344CB8AC3E}">
        <p14:creationId xmlns:p14="http://schemas.microsoft.com/office/powerpoint/2010/main" val="1596839225"/>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6500</TotalTime>
  <Words>1499</Words>
  <Application>Microsoft Macintosh PowerPoint</Application>
  <PresentationFormat>Näytössä katseltava diaesitys (4:3)</PresentationFormat>
  <Paragraphs>343</Paragraphs>
  <Slides>42</Slides>
  <Notes>13</Notes>
  <HiddenSlides>0</HiddenSlides>
  <MMClips>0</MMClips>
  <ScaleCrop>false</ScaleCrop>
  <HeadingPairs>
    <vt:vector size="6" baseType="variant">
      <vt:variant>
        <vt:lpstr>Käytetyt fontit</vt:lpstr>
      </vt:variant>
      <vt:variant>
        <vt:i4>8</vt:i4>
      </vt:variant>
      <vt:variant>
        <vt:lpstr>Teema</vt:lpstr>
      </vt:variant>
      <vt:variant>
        <vt:i4>2</vt:i4>
      </vt:variant>
      <vt:variant>
        <vt:lpstr>Dian otsikot</vt:lpstr>
      </vt:variant>
      <vt:variant>
        <vt:i4>42</vt:i4>
      </vt:variant>
    </vt:vector>
  </HeadingPairs>
  <TitlesOfParts>
    <vt:vector size="52" baseType="lpstr">
      <vt:lpstr>Arial Bold</vt:lpstr>
      <vt:lpstr>Calibri</vt:lpstr>
      <vt:lpstr>Courier New</vt:lpstr>
      <vt:lpstr>Fiba</vt:lpstr>
      <vt:lpstr>Times New Roman</vt:lpstr>
      <vt:lpstr>Univers 57 Condensed</vt:lpstr>
      <vt:lpstr>Wingdings</vt:lpstr>
      <vt:lpstr>Arial</vt:lpstr>
      <vt:lpstr>Office Theme</vt:lpstr>
      <vt:lpstr>Office Theme</vt:lpstr>
      <vt:lpstr>PowerPoint-esitys</vt:lpstr>
      <vt:lpstr>PowerPoint-esitys</vt:lpstr>
      <vt:lpstr>NOTE</vt:lpstr>
      <vt:lpstr>PowerPoint-esitys</vt:lpstr>
      <vt:lpstr>PowerPoint-esitys</vt:lpstr>
      <vt:lpstr>PowerPoint-esitys</vt:lpstr>
      <vt:lpstr>ART. 25  RULE (1)</vt:lpstr>
      <vt:lpstr>ART. 25  RULE (2)</vt:lpstr>
      <vt:lpstr>ART. 25  RULE (3)</vt:lpstr>
      <vt:lpstr>ART. 25  RULE (4)</vt:lpstr>
      <vt:lpstr>ART. 25  RULE (5)</vt:lpstr>
      <vt:lpstr>The change  - ART. 25  TRAVELLING</vt:lpstr>
      <vt:lpstr>PowerPoint-esitys</vt:lpstr>
      <vt:lpstr>ART. 25  TRAVELLING</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The Works</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Simon Cornes</dc:creator>
  <cp:lastModifiedBy>Carl Jungebrand</cp:lastModifiedBy>
  <cp:revision>331</cp:revision>
  <cp:lastPrinted>2017-05-24T07:45:45Z</cp:lastPrinted>
  <dcterms:created xsi:type="dcterms:W3CDTF">2012-11-02T08:55:57Z</dcterms:created>
  <dcterms:modified xsi:type="dcterms:W3CDTF">2017-08-17T22:12:17Z</dcterms:modified>
</cp:coreProperties>
</file>